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23"/>
  </p:notesMasterIdLst>
  <p:handoutMasterIdLst>
    <p:handoutMasterId r:id="rId24"/>
  </p:handoutMasterIdLst>
  <p:sldIdLst>
    <p:sldId id="256" r:id="rId5"/>
    <p:sldId id="264" r:id="rId6"/>
    <p:sldId id="265" r:id="rId7"/>
    <p:sldId id="266" r:id="rId8"/>
    <p:sldId id="257" r:id="rId9"/>
    <p:sldId id="258" r:id="rId10"/>
    <p:sldId id="267" r:id="rId11"/>
    <p:sldId id="269" r:id="rId12"/>
    <p:sldId id="268" r:id="rId13"/>
    <p:sldId id="259" r:id="rId14"/>
    <p:sldId id="271" r:id="rId15"/>
    <p:sldId id="260" r:id="rId16"/>
    <p:sldId id="261" r:id="rId17"/>
    <p:sldId id="272" r:id="rId18"/>
    <p:sldId id="262" r:id="rId19"/>
    <p:sldId id="273" r:id="rId20"/>
    <p:sldId id="263"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baseline="0">
                <a:solidFill>
                  <a:schemeClr val="dk1">
                    <a:lumMod val="65000"/>
                    <a:lumOff val="35000"/>
                  </a:schemeClr>
                </a:solidFill>
                <a:effectLst/>
                <a:latin typeface="+mn-lt"/>
                <a:ea typeface="+mn-ea"/>
                <a:cs typeface="+mn-cs"/>
              </a:defRPr>
            </a:pPr>
            <a:r>
              <a:rPr lang="en-US" sz="2000" b="0" i="0" u="none" strike="noStrike" baseline="0" dirty="0">
                <a:effectLst/>
              </a:rPr>
              <a:t>Percentage of </a:t>
            </a:r>
            <a:r>
              <a:rPr lang="en-US" sz="2000" dirty="0"/>
              <a:t>Accuracies</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dk1">
                  <a:lumMod val="65000"/>
                  <a:lumOff val="35000"/>
                </a:schemeClr>
              </a:solidFill>
              <a:effectLst/>
              <a:latin typeface="+mn-lt"/>
              <a:ea typeface="+mn-ea"/>
              <a:cs typeface="+mn-cs"/>
            </a:defRPr>
          </a:pPr>
          <a:endParaRPr lang="en-US"/>
        </a:p>
      </c:txPr>
    </c:title>
    <c:autoTitleDeleted val="0"/>
    <c:plotArea>
      <c:layout>
        <c:manualLayout>
          <c:layoutTarget val="inner"/>
          <c:xMode val="edge"/>
          <c:yMode val="edge"/>
          <c:x val="8.0536204541385953E-4"/>
          <c:y val="0"/>
          <c:w val="0.99764796104903652"/>
          <c:h val="0.9200383573391232"/>
        </c:manualLayout>
      </c:layout>
      <c:barChart>
        <c:barDir val="col"/>
        <c:grouping val="clustered"/>
        <c:varyColors val="0"/>
        <c:ser>
          <c:idx val="0"/>
          <c:order val="0"/>
          <c:tx>
            <c:strRef>
              <c:f>Sheet1!$B$1</c:f>
              <c:strCache>
                <c:ptCount val="1"/>
                <c:pt idx="0">
                  <c:v>Accuracy</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ResNet-50v2</c:v>
                </c:pt>
                <c:pt idx="1">
                  <c:v>KNN</c:v>
                </c:pt>
                <c:pt idx="2">
                  <c:v>Decision Tree</c:v>
                </c:pt>
              </c:strCache>
            </c:strRef>
          </c:cat>
          <c:val>
            <c:numRef>
              <c:f>Sheet1!$B$2:$B$4</c:f>
              <c:numCache>
                <c:formatCode>0%</c:formatCode>
                <c:ptCount val="3"/>
                <c:pt idx="0" formatCode="0.00%">
                  <c:v>0.96399999999999997</c:v>
                </c:pt>
                <c:pt idx="1">
                  <c:v>0.77</c:v>
                </c:pt>
                <c:pt idx="2">
                  <c:v>0.73</c:v>
                </c:pt>
              </c:numCache>
            </c:numRef>
          </c:val>
          <c:extLst>
            <c:ext xmlns:c16="http://schemas.microsoft.com/office/drawing/2014/chart" uri="{C3380CC4-5D6E-409C-BE32-E72D297353CC}">
              <c16:uniqueId val="{00000000-2A9A-40F8-A219-030965398BED}"/>
            </c:ext>
          </c:extLst>
        </c:ser>
        <c:dLbls>
          <c:dLblPos val="inEnd"/>
          <c:showLegendKey val="0"/>
          <c:showVal val="1"/>
          <c:showCatName val="0"/>
          <c:showSerName val="0"/>
          <c:showPercent val="0"/>
          <c:showBubbleSize val="0"/>
        </c:dLbls>
        <c:gapWidth val="41"/>
        <c:axId val="20886463"/>
        <c:axId val="20883967"/>
      </c:barChart>
      <c:catAx>
        <c:axId val="208864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dk1">
                    <a:lumMod val="65000"/>
                    <a:lumOff val="35000"/>
                  </a:schemeClr>
                </a:solidFill>
                <a:effectLst/>
                <a:latin typeface="+mn-lt"/>
                <a:ea typeface="+mn-ea"/>
                <a:cs typeface="+mn-cs"/>
              </a:defRPr>
            </a:pPr>
            <a:endParaRPr lang="en-US"/>
          </a:p>
        </c:txPr>
        <c:crossAx val="20883967"/>
        <c:crosses val="autoZero"/>
        <c:auto val="1"/>
        <c:lblAlgn val="ctr"/>
        <c:lblOffset val="100"/>
        <c:noMultiLvlLbl val="0"/>
      </c:catAx>
      <c:valAx>
        <c:axId val="20883967"/>
        <c:scaling>
          <c:orientation val="minMax"/>
        </c:scaling>
        <c:delete val="1"/>
        <c:axPos val="l"/>
        <c:numFmt formatCode="0.00%" sourceLinked="1"/>
        <c:majorTickMark val="none"/>
        <c:minorTickMark val="none"/>
        <c:tickLblPos val="nextTo"/>
        <c:crossAx val="20886463"/>
        <c:crosses val="autoZero"/>
        <c:crossBetween val="between"/>
      </c:valAx>
      <c:spPr>
        <a:noFill/>
        <a:ln>
          <a:noFill/>
        </a:ln>
        <a:effectLst/>
      </c:spPr>
    </c:plotArea>
    <c:legend>
      <c:legendPos val="t"/>
      <c:layout>
        <c:manualLayout>
          <c:xMode val="edge"/>
          <c:yMode val="edge"/>
          <c:x val="0.43518818244851631"/>
          <c:y val="0.17079889207397458"/>
          <c:w val="0.11568864197751047"/>
          <c:h val="5.2863447424970414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5/2/2022</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5/2/2022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5/2/2022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5/2/2022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hyperlink" Target="https://vimeo.com/705401275/77f6d04f39" TargetMode="External"/><Relationship Id="rId5" Type="http://schemas.openxmlformats.org/officeDocument/2006/relationships/image" Target="../media/image24.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876423" y="1131694"/>
            <a:ext cx="8791575" cy="2387600"/>
          </a:xfrm>
        </p:spPr>
        <p:txBody>
          <a:bodyPr>
            <a:normAutofit fontScale="90000"/>
          </a:bodyPr>
          <a:lstStyle/>
          <a:p>
            <a:pPr algn="ctr"/>
            <a:r>
              <a:rPr lang="en-US" sz="5400" dirty="0">
                <a:latin typeface="Rockwell" panose="02060603020205020403" pitchFamily="18" charset="0"/>
              </a:rPr>
              <a:t>Face mask detection by comparing machine learning and deep learning</a:t>
            </a:r>
          </a:p>
        </p:txBody>
      </p:sp>
      <p:sp>
        <p:nvSpPr>
          <p:cNvPr id="3" name="Subtitle 2">
            <a:extLst>
              <a:ext uri="{FF2B5EF4-FFF2-40B4-BE49-F238E27FC236}">
                <a16:creationId xmlns:a16="http://schemas.microsoft.com/office/drawing/2014/main" id="{2E78725B-6E40-4D82-B375-7831D81C29EE}"/>
              </a:ext>
            </a:extLst>
          </p:cNvPr>
          <p:cNvSpPr>
            <a:spLocks noGrp="1"/>
          </p:cNvSpPr>
          <p:nvPr>
            <p:ph type="subTitle" idx="1"/>
          </p:nvPr>
        </p:nvSpPr>
        <p:spPr>
          <a:xfrm>
            <a:off x="3285346" y="5094936"/>
            <a:ext cx="8791575" cy="1655762"/>
          </a:xfrm>
        </p:spPr>
        <p:txBody>
          <a:bodyPr>
            <a:normAutofit lnSpcReduction="10000"/>
          </a:bodyPr>
          <a:lstStyle/>
          <a:p>
            <a:pPr algn="r"/>
            <a:r>
              <a:rPr lang="en-US" sz="1800" dirty="0">
                <a:latin typeface="Tahoma" panose="020B0604030504040204" pitchFamily="34" charset="0"/>
                <a:ea typeface="Tahoma" panose="020B0604030504040204" pitchFamily="34" charset="0"/>
                <a:cs typeface="Tahoma" panose="020B0604030504040204" pitchFamily="34" charset="0"/>
              </a:rPr>
              <a:t>Naga </a:t>
            </a:r>
            <a:r>
              <a:rPr lang="en-US" sz="1800" dirty="0" err="1">
                <a:latin typeface="Tahoma" panose="020B0604030504040204" pitchFamily="34" charset="0"/>
                <a:ea typeface="Tahoma" panose="020B0604030504040204" pitchFamily="34" charset="0"/>
                <a:cs typeface="Tahoma" panose="020B0604030504040204" pitchFamily="34" charset="0"/>
              </a:rPr>
              <a:t>sai</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surya</a:t>
            </a:r>
            <a:r>
              <a:rPr lang="en-US" sz="1800" dirty="0">
                <a:latin typeface="Tahoma" panose="020B0604030504040204" pitchFamily="34" charset="0"/>
                <a:ea typeface="Tahoma" panose="020B0604030504040204" pitchFamily="34" charset="0"/>
                <a:cs typeface="Tahoma" panose="020B0604030504040204" pitchFamily="34" charset="0"/>
              </a:rPr>
              <a:t> sujith nedunuri</a:t>
            </a:r>
          </a:p>
          <a:p>
            <a:pPr algn="r"/>
            <a:r>
              <a:rPr lang="en-US" sz="1800" dirty="0">
                <a:latin typeface="Tahoma" panose="020B0604030504040204" pitchFamily="34" charset="0"/>
                <a:ea typeface="Tahoma" panose="020B0604030504040204" pitchFamily="34" charset="0"/>
                <a:cs typeface="Tahoma" panose="020B0604030504040204" pitchFamily="34" charset="0"/>
              </a:rPr>
              <a:t>W9434708</a:t>
            </a:r>
          </a:p>
          <a:p>
            <a:pPr algn="r"/>
            <a:r>
              <a:rPr lang="en-US" sz="1800" dirty="0">
                <a:latin typeface="Tahoma" panose="020B0604030504040204" pitchFamily="34" charset="0"/>
                <a:ea typeface="Tahoma" panose="020B0604030504040204" pitchFamily="34" charset="0"/>
                <a:cs typeface="Tahoma" panose="020B0604030504040204" pitchFamily="34" charset="0"/>
              </a:rPr>
              <a:t>School of computing</a:t>
            </a:r>
          </a:p>
          <a:p>
            <a:pPr algn="r"/>
            <a:r>
              <a:rPr lang="en-US" sz="1800" dirty="0">
                <a:latin typeface="Tahoma" panose="020B0604030504040204" pitchFamily="34" charset="0"/>
                <a:ea typeface="Tahoma" panose="020B0604030504040204" pitchFamily="34" charset="0"/>
                <a:cs typeface="Tahoma" panose="020B0604030504040204" pitchFamily="34" charset="0"/>
              </a:rPr>
              <a:t>Teesside university</a:t>
            </a:r>
          </a:p>
        </p:txBody>
      </p:sp>
    </p:spTree>
    <p:extLst>
      <p:ext uri="{BB962C8B-B14F-4D97-AF65-F5344CB8AC3E}">
        <p14:creationId xmlns:p14="http://schemas.microsoft.com/office/powerpoint/2010/main" val="18193592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336130" y="1243669"/>
            <a:ext cx="9905998" cy="594462"/>
          </a:xfrm>
        </p:spPr>
        <p:txBody>
          <a:bodyPr>
            <a:noAutofit/>
          </a:bodyPr>
          <a:lstStyle/>
          <a:p>
            <a:r>
              <a:rPr lang="en-US" sz="2800" cap="none" dirty="0">
                <a:latin typeface="+mn-lt"/>
              </a:rPr>
              <a:t>Less training time when compared with other pretrained models</a:t>
            </a:r>
          </a:p>
        </p:txBody>
      </p:sp>
      <p:pic>
        <p:nvPicPr>
          <p:cNvPr id="6" name="Picture 5" descr="Text&#10;&#10;Description automatically generated with medium confidence">
            <a:extLst>
              <a:ext uri="{FF2B5EF4-FFF2-40B4-BE49-F238E27FC236}">
                <a16:creationId xmlns:a16="http://schemas.microsoft.com/office/drawing/2014/main" id="{8B853111-0B70-0BDB-0062-AC73FAB475F7}"/>
              </a:ext>
            </a:extLst>
          </p:cNvPr>
          <p:cNvPicPr>
            <a:picLocks noChangeAspect="1"/>
          </p:cNvPicPr>
          <p:nvPr/>
        </p:nvPicPr>
        <p:blipFill>
          <a:blip r:embed="rId2"/>
          <a:stretch>
            <a:fillRect/>
          </a:stretch>
        </p:blipFill>
        <p:spPr>
          <a:xfrm>
            <a:off x="1336130" y="1916021"/>
            <a:ext cx="9866045" cy="3859628"/>
          </a:xfrm>
          <a:prstGeom prst="rect">
            <a:avLst/>
          </a:prstGeom>
        </p:spPr>
      </p:pic>
      <p:sp>
        <p:nvSpPr>
          <p:cNvPr id="18" name="Title 1">
            <a:extLst>
              <a:ext uri="{FF2B5EF4-FFF2-40B4-BE49-F238E27FC236}">
                <a16:creationId xmlns:a16="http://schemas.microsoft.com/office/drawing/2014/main" id="{C29E4299-BD66-402A-06DA-723B32ABB953}"/>
              </a:ext>
            </a:extLst>
          </p:cNvPr>
          <p:cNvSpPr txBox="1">
            <a:spLocks/>
          </p:cNvSpPr>
          <p:nvPr/>
        </p:nvSpPr>
        <p:spPr>
          <a:xfrm>
            <a:off x="1296177" y="649207"/>
            <a:ext cx="9905998" cy="59446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a:t>With resnet-50 v2</a:t>
            </a:r>
            <a:endParaRPr lang="en-US" sz="4400" dirty="0"/>
          </a:p>
        </p:txBody>
      </p:sp>
    </p:spTree>
    <p:extLst>
      <p:ext uri="{BB962C8B-B14F-4D97-AF65-F5344CB8AC3E}">
        <p14:creationId xmlns:p14="http://schemas.microsoft.com/office/powerpoint/2010/main" val="1193417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662701" y="1355636"/>
            <a:ext cx="2237495" cy="594462"/>
          </a:xfrm>
        </p:spPr>
        <p:txBody>
          <a:bodyPr>
            <a:noAutofit/>
          </a:bodyPr>
          <a:lstStyle/>
          <a:p>
            <a:r>
              <a:rPr lang="en-US" sz="2800" cap="none" dirty="0">
                <a:latin typeface="+mn-lt"/>
              </a:rPr>
              <a:t>High Accuracy</a:t>
            </a:r>
          </a:p>
        </p:txBody>
      </p:sp>
      <p:sp>
        <p:nvSpPr>
          <p:cNvPr id="18" name="Title 1">
            <a:extLst>
              <a:ext uri="{FF2B5EF4-FFF2-40B4-BE49-F238E27FC236}">
                <a16:creationId xmlns:a16="http://schemas.microsoft.com/office/drawing/2014/main" id="{C29E4299-BD66-402A-06DA-723B32ABB953}"/>
              </a:ext>
            </a:extLst>
          </p:cNvPr>
          <p:cNvSpPr txBox="1">
            <a:spLocks/>
          </p:cNvSpPr>
          <p:nvPr/>
        </p:nvSpPr>
        <p:spPr>
          <a:xfrm>
            <a:off x="1622748" y="761174"/>
            <a:ext cx="9905998" cy="59446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t>With resnet-50 v2</a:t>
            </a:r>
          </a:p>
        </p:txBody>
      </p:sp>
      <p:graphicFrame>
        <p:nvGraphicFramePr>
          <p:cNvPr id="3" name="Table 2">
            <a:extLst>
              <a:ext uri="{FF2B5EF4-FFF2-40B4-BE49-F238E27FC236}">
                <a16:creationId xmlns:a16="http://schemas.microsoft.com/office/drawing/2014/main" id="{697483F5-AA39-68F2-C73A-211D1E79B416}"/>
              </a:ext>
            </a:extLst>
          </p:cNvPr>
          <p:cNvGraphicFramePr>
            <a:graphicFrameLocks noGrp="1"/>
          </p:cNvGraphicFramePr>
          <p:nvPr>
            <p:extLst>
              <p:ext uri="{D42A27DB-BD31-4B8C-83A1-F6EECF244321}">
                <p14:modId xmlns:p14="http://schemas.microsoft.com/office/powerpoint/2010/main" val="329136716"/>
              </p:ext>
            </p:extLst>
          </p:nvPr>
        </p:nvGraphicFramePr>
        <p:xfrm>
          <a:off x="783772" y="1954764"/>
          <a:ext cx="5094514" cy="3222883"/>
        </p:xfrm>
        <a:graphic>
          <a:graphicData uri="http://schemas.openxmlformats.org/drawingml/2006/table">
            <a:tbl>
              <a:tblPr firstRow="1" firstCol="1" bandRow="1">
                <a:tableStyleId>{5C22544A-7EE6-4342-B048-85BDC9FD1C3A}</a:tableStyleId>
              </a:tblPr>
              <a:tblGrid>
                <a:gridCol w="1195951">
                  <a:extLst>
                    <a:ext uri="{9D8B030D-6E8A-4147-A177-3AD203B41FA5}">
                      <a16:colId xmlns:a16="http://schemas.microsoft.com/office/drawing/2014/main" val="440879149"/>
                    </a:ext>
                  </a:extLst>
                </a:gridCol>
                <a:gridCol w="1059158">
                  <a:extLst>
                    <a:ext uri="{9D8B030D-6E8A-4147-A177-3AD203B41FA5}">
                      <a16:colId xmlns:a16="http://schemas.microsoft.com/office/drawing/2014/main" val="947955116"/>
                    </a:ext>
                  </a:extLst>
                </a:gridCol>
                <a:gridCol w="938000">
                  <a:extLst>
                    <a:ext uri="{9D8B030D-6E8A-4147-A177-3AD203B41FA5}">
                      <a16:colId xmlns:a16="http://schemas.microsoft.com/office/drawing/2014/main" val="1331041111"/>
                    </a:ext>
                  </a:extLst>
                </a:gridCol>
                <a:gridCol w="938000">
                  <a:extLst>
                    <a:ext uri="{9D8B030D-6E8A-4147-A177-3AD203B41FA5}">
                      <a16:colId xmlns:a16="http://schemas.microsoft.com/office/drawing/2014/main" val="187368231"/>
                    </a:ext>
                  </a:extLst>
                </a:gridCol>
                <a:gridCol w="963405">
                  <a:extLst>
                    <a:ext uri="{9D8B030D-6E8A-4147-A177-3AD203B41FA5}">
                      <a16:colId xmlns:a16="http://schemas.microsoft.com/office/drawing/2014/main" val="2442391340"/>
                    </a:ext>
                  </a:extLst>
                </a:gridCol>
              </a:tblGrid>
              <a:tr h="526523">
                <a:tc>
                  <a:txBody>
                    <a:bodyPr/>
                    <a:lstStyle/>
                    <a:p>
                      <a:pPr algn="ctr">
                        <a:lnSpc>
                          <a:spcPct val="107000"/>
                        </a:lnSpc>
                        <a:spcAft>
                          <a:spcPts val="800"/>
                        </a:spcAft>
                      </a:pPr>
                      <a:r>
                        <a:rPr lang="en-GB" sz="1800" dirty="0">
                          <a:effectLst/>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endParaRPr lang="en-GB" sz="1800" dirty="0">
                        <a:effectLst/>
                      </a:endParaRPr>
                    </a:p>
                    <a:p>
                      <a:pPr algn="ctr">
                        <a:lnSpc>
                          <a:spcPct val="107000"/>
                        </a:lnSpc>
                        <a:spcAft>
                          <a:spcPts val="800"/>
                        </a:spcAft>
                      </a:pPr>
                      <a:r>
                        <a:rPr lang="en-GB" sz="1800" dirty="0">
                          <a:effectLst/>
                        </a:rPr>
                        <a:t>Precision.</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800" dirty="0">
                          <a:effectLst/>
                        </a:rPr>
                        <a:t>Recall.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F1-score.</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Support.</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41694731"/>
                  </a:ext>
                </a:extLst>
              </a:tr>
              <a:tr h="222971">
                <a:tc>
                  <a:txBody>
                    <a:bodyPr/>
                    <a:lstStyle/>
                    <a:p>
                      <a:pPr algn="ctr">
                        <a:lnSpc>
                          <a:spcPct val="107000"/>
                        </a:lnSpc>
                        <a:spcAft>
                          <a:spcPts val="800"/>
                        </a:spcAft>
                      </a:pPr>
                      <a:r>
                        <a:rPr lang="en-GB" sz="1800">
                          <a:effectLst/>
                        </a:rPr>
                        <a:t>Correct.</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800" dirty="0">
                          <a:effectLst/>
                        </a:rPr>
                        <a:t>0.93</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0.99</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0.96</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235</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19482898"/>
                  </a:ext>
                </a:extLst>
              </a:tr>
              <a:tr h="222971">
                <a:tc>
                  <a:txBody>
                    <a:bodyPr/>
                    <a:lstStyle/>
                    <a:p>
                      <a:pPr algn="ctr">
                        <a:lnSpc>
                          <a:spcPct val="107000"/>
                        </a:lnSpc>
                        <a:spcAft>
                          <a:spcPts val="800"/>
                        </a:spcAft>
                      </a:pPr>
                      <a:r>
                        <a:rPr lang="en-GB" sz="1800">
                          <a:effectLst/>
                        </a:rPr>
                        <a:t>Incorrect.</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800" dirty="0">
                          <a:effectLst/>
                        </a:rPr>
                        <a:t>0.99</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dirty="0">
                          <a:effectLst/>
                        </a:rPr>
                        <a:t>0.92</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0.95</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222</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68902767"/>
                  </a:ext>
                </a:extLst>
              </a:tr>
              <a:tr h="222971">
                <a:tc>
                  <a:txBody>
                    <a:bodyPr/>
                    <a:lstStyle/>
                    <a:p>
                      <a:pPr algn="ctr">
                        <a:lnSpc>
                          <a:spcPct val="107000"/>
                        </a:lnSpc>
                        <a:spcAft>
                          <a:spcPts val="800"/>
                        </a:spcAft>
                      </a:pPr>
                      <a:r>
                        <a:rPr lang="en-GB" sz="1800">
                          <a:effectLst/>
                        </a:rPr>
                        <a:t>No Mask.</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800">
                          <a:effectLst/>
                        </a:rPr>
                        <a:t>0.99</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dirty="0">
                          <a:effectLst/>
                        </a:rPr>
                        <a:t>0.99</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0.99</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155</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08440781"/>
                  </a:ext>
                </a:extLst>
              </a:tr>
              <a:tr h="222971">
                <a:tc>
                  <a:txBody>
                    <a:bodyPr/>
                    <a:lstStyle/>
                    <a:p>
                      <a:pPr algn="ctr">
                        <a:lnSpc>
                          <a:spcPct val="107000"/>
                        </a:lnSpc>
                        <a:spcAft>
                          <a:spcPts val="800"/>
                        </a:spcAft>
                      </a:pPr>
                      <a:r>
                        <a:rPr lang="en-GB" sz="1800">
                          <a:effectLst/>
                        </a:rPr>
                        <a:t> </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800">
                          <a:effectLst/>
                        </a:rPr>
                        <a:t> </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 </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 </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 </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564345537"/>
                  </a:ext>
                </a:extLst>
              </a:tr>
              <a:tr h="222971">
                <a:tc>
                  <a:txBody>
                    <a:bodyPr/>
                    <a:lstStyle/>
                    <a:p>
                      <a:pPr algn="ctr">
                        <a:lnSpc>
                          <a:spcPct val="107000"/>
                        </a:lnSpc>
                        <a:spcAft>
                          <a:spcPts val="800"/>
                        </a:spcAft>
                      </a:pPr>
                      <a:r>
                        <a:rPr lang="en-GB" sz="1800">
                          <a:effectLst/>
                        </a:rPr>
                        <a:t>Accuracy.</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800">
                          <a:effectLst/>
                        </a:rPr>
                        <a:t> </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dirty="0">
                          <a:effectLst/>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dirty="0">
                          <a:effectLst/>
                          <a:highlight>
                            <a:srgbClr val="FFFF00"/>
                          </a:highlight>
                        </a:rPr>
                        <a:t>0.96</a:t>
                      </a:r>
                      <a:endParaRPr lang="en-GB"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612</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88871435"/>
                  </a:ext>
                </a:extLst>
              </a:tr>
              <a:tr h="445941">
                <a:tc>
                  <a:txBody>
                    <a:bodyPr/>
                    <a:lstStyle/>
                    <a:p>
                      <a:pPr algn="ctr">
                        <a:lnSpc>
                          <a:spcPct val="107000"/>
                        </a:lnSpc>
                        <a:spcAft>
                          <a:spcPts val="800"/>
                        </a:spcAft>
                      </a:pPr>
                      <a:r>
                        <a:rPr lang="en-GB" sz="1800">
                          <a:effectLst/>
                        </a:rPr>
                        <a:t>macro avg.</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800">
                          <a:effectLst/>
                        </a:rPr>
                        <a:t>0.97</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0.97</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dirty="0">
                          <a:effectLst/>
                        </a:rPr>
                        <a:t>0.97</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612</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500836497"/>
                  </a:ext>
                </a:extLst>
              </a:tr>
              <a:tr h="445941">
                <a:tc>
                  <a:txBody>
                    <a:bodyPr/>
                    <a:lstStyle/>
                    <a:p>
                      <a:pPr algn="ctr">
                        <a:lnSpc>
                          <a:spcPct val="107000"/>
                        </a:lnSpc>
                        <a:spcAft>
                          <a:spcPts val="800"/>
                        </a:spcAft>
                      </a:pPr>
                      <a:r>
                        <a:rPr lang="en-GB" sz="1800">
                          <a:effectLst/>
                        </a:rPr>
                        <a:t>weighted avg.</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800">
                          <a:effectLst/>
                        </a:rPr>
                        <a:t>0.97</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a:effectLst/>
                        </a:rPr>
                        <a:t>0.96</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dirty="0">
                          <a:effectLst/>
                        </a:rPr>
                        <a:t>0.96</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GB" sz="1800" dirty="0">
                          <a:effectLst/>
                        </a:rPr>
                        <a:t>612</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429132752"/>
                  </a:ext>
                </a:extLst>
              </a:tr>
            </a:tbl>
          </a:graphicData>
        </a:graphic>
      </p:graphicFrame>
      <p:pic>
        <p:nvPicPr>
          <p:cNvPr id="7" name="Picture 6" descr="Chart&#10;&#10;Description automatically generated">
            <a:extLst>
              <a:ext uri="{FF2B5EF4-FFF2-40B4-BE49-F238E27FC236}">
                <a16:creationId xmlns:a16="http://schemas.microsoft.com/office/drawing/2014/main" id="{7939FC36-A7C2-9A02-EB2A-3729837D01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92935"/>
            <a:ext cx="5772539" cy="3798738"/>
          </a:xfrm>
          <a:prstGeom prst="rect">
            <a:avLst/>
          </a:prstGeom>
          <a:noFill/>
          <a:ln>
            <a:noFill/>
          </a:ln>
        </p:spPr>
      </p:pic>
      <p:sp>
        <p:nvSpPr>
          <p:cNvPr id="8" name="Title 1">
            <a:extLst>
              <a:ext uri="{FF2B5EF4-FFF2-40B4-BE49-F238E27FC236}">
                <a16:creationId xmlns:a16="http://schemas.microsoft.com/office/drawing/2014/main" id="{B481F437-8FD2-6F40-A6FD-396636979E6A}"/>
              </a:ext>
            </a:extLst>
          </p:cNvPr>
          <p:cNvSpPr txBox="1">
            <a:spLocks/>
          </p:cNvSpPr>
          <p:nvPr/>
        </p:nvSpPr>
        <p:spPr>
          <a:xfrm>
            <a:off x="6744774" y="1355636"/>
            <a:ext cx="3238981" cy="5944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cap="none" dirty="0">
                <a:latin typeface="+mn-lt"/>
              </a:rPr>
              <a:t>Precise Classification</a:t>
            </a:r>
          </a:p>
        </p:txBody>
      </p:sp>
    </p:spTree>
    <p:extLst>
      <p:ext uri="{BB962C8B-B14F-4D97-AF65-F5344CB8AC3E}">
        <p14:creationId xmlns:p14="http://schemas.microsoft.com/office/powerpoint/2010/main" val="26851728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342901"/>
            <a:ext cx="9905998" cy="743557"/>
          </a:xfrm>
        </p:spPr>
        <p:txBody>
          <a:bodyPr>
            <a:normAutofit/>
          </a:bodyPr>
          <a:lstStyle/>
          <a:p>
            <a:r>
              <a:rPr lang="en-US" sz="4000" dirty="0"/>
              <a:t>Accuracy Comparison</a:t>
            </a:r>
          </a:p>
        </p:txBody>
      </p:sp>
      <p:graphicFrame>
        <p:nvGraphicFramePr>
          <p:cNvPr id="7" name="Chart 6">
            <a:extLst>
              <a:ext uri="{FF2B5EF4-FFF2-40B4-BE49-F238E27FC236}">
                <a16:creationId xmlns:a16="http://schemas.microsoft.com/office/drawing/2014/main" id="{62446F07-BB55-C481-DCA7-A413A551AF7B}"/>
              </a:ext>
            </a:extLst>
          </p:cNvPr>
          <p:cNvGraphicFramePr/>
          <p:nvPr>
            <p:extLst>
              <p:ext uri="{D42A27DB-BD31-4B8C-83A1-F6EECF244321}">
                <p14:modId xmlns:p14="http://schemas.microsoft.com/office/powerpoint/2010/main" val="1743184764"/>
              </p:ext>
            </p:extLst>
          </p:nvPr>
        </p:nvGraphicFramePr>
        <p:xfrm>
          <a:off x="2209800" y="1447798"/>
          <a:ext cx="8410575" cy="50673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98410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313718"/>
            <a:ext cx="9905998" cy="433693"/>
          </a:xfrm>
        </p:spPr>
        <p:txBody>
          <a:bodyPr>
            <a:normAutofit fontScale="90000"/>
          </a:bodyPr>
          <a:lstStyle/>
          <a:p>
            <a:r>
              <a:rPr lang="en-US" sz="4400" dirty="0"/>
              <a:t>Testing with Resnet-50v2</a:t>
            </a:r>
          </a:p>
        </p:txBody>
      </p:sp>
      <p:pic>
        <p:nvPicPr>
          <p:cNvPr id="6" name="Picture 5" descr="A picture containing person&#10;&#10;Description automatically generated">
            <a:extLst>
              <a:ext uri="{FF2B5EF4-FFF2-40B4-BE49-F238E27FC236}">
                <a16:creationId xmlns:a16="http://schemas.microsoft.com/office/drawing/2014/main" id="{565C67B9-C5FE-B04C-76D2-E86D18462F6B}"/>
              </a:ext>
            </a:extLst>
          </p:cNvPr>
          <p:cNvPicPr>
            <a:picLocks noChangeAspect="1"/>
          </p:cNvPicPr>
          <p:nvPr/>
        </p:nvPicPr>
        <p:blipFill>
          <a:blip r:embed="rId2"/>
          <a:stretch>
            <a:fillRect/>
          </a:stretch>
        </p:blipFill>
        <p:spPr>
          <a:xfrm>
            <a:off x="839469" y="1433814"/>
            <a:ext cx="2865755" cy="2778833"/>
          </a:xfrm>
          <a:prstGeom prst="rect">
            <a:avLst/>
          </a:prstGeom>
        </p:spPr>
      </p:pic>
      <p:sp>
        <p:nvSpPr>
          <p:cNvPr id="7" name="Title 1">
            <a:extLst>
              <a:ext uri="{FF2B5EF4-FFF2-40B4-BE49-F238E27FC236}">
                <a16:creationId xmlns:a16="http://schemas.microsoft.com/office/drawing/2014/main" id="{960AA367-C4CE-4A8C-65A7-1BBC06155028}"/>
              </a:ext>
            </a:extLst>
          </p:cNvPr>
          <p:cNvSpPr txBox="1">
            <a:spLocks/>
          </p:cNvSpPr>
          <p:nvPr/>
        </p:nvSpPr>
        <p:spPr>
          <a:xfrm>
            <a:off x="4267200" y="747411"/>
            <a:ext cx="4180203" cy="6816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3200" dirty="0"/>
              <a:t>Image Classification</a:t>
            </a:r>
          </a:p>
        </p:txBody>
      </p:sp>
      <p:pic>
        <p:nvPicPr>
          <p:cNvPr id="8" name="Picture 7" descr="A person smiling for the camera&#10;&#10;Description automatically generated with medium confidence">
            <a:extLst>
              <a:ext uri="{FF2B5EF4-FFF2-40B4-BE49-F238E27FC236}">
                <a16:creationId xmlns:a16="http://schemas.microsoft.com/office/drawing/2014/main" id="{8FDB727C-4C2B-0FAA-8D47-3BD09705971F}"/>
              </a:ext>
            </a:extLst>
          </p:cNvPr>
          <p:cNvPicPr>
            <a:picLocks noChangeAspect="1"/>
          </p:cNvPicPr>
          <p:nvPr/>
        </p:nvPicPr>
        <p:blipFill>
          <a:blip r:embed="rId3"/>
          <a:stretch>
            <a:fillRect/>
          </a:stretch>
        </p:blipFill>
        <p:spPr>
          <a:xfrm>
            <a:off x="3705224" y="1433813"/>
            <a:ext cx="2716699" cy="2778834"/>
          </a:xfrm>
          <a:prstGeom prst="rect">
            <a:avLst/>
          </a:prstGeom>
        </p:spPr>
      </p:pic>
      <p:pic>
        <p:nvPicPr>
          <p:cNvPr id="9" name="Picture 8" descr="A person with a stethoscope around the neck&#10;&#10;Description automatically generated with medium confidence">
            <a:extLst>
              <a:ext uri="{FF2B5EF4-FFF2-40B4-BE49-F238E27FC236}">
                <a16:creationId xmlns:a16="http://schemas.microsoft.com/office/drawing/2014/main" id="{9346C30B-3C07-EEA9-911E-AC50684683DA}"/>
              </a:ext>
            </a:extLst>
          </p:cNvPr>
          <p:cNvPicPr>
            <a:picLocks noChangeAspect="1"/>
          </p:cNvPicPr>
          <p:nvPr/>
        </p:nvPicPr>
        <p:blipFill>
          <a:blip r:embed="rId4"/>
          <a:stretch>
            <a:fillRect/>
          </a:stretch>
        </p:blipFill>
        <p:spPr>
          <a:xfrm>
            <a:off x="6421923" y="1433814"/>
            <a:ext cx="2698566" cy="2778833"/>
          </a:xfrm>
          <a:prstGeom prst="rect">
            <a:avLst/>
          </a:prstGeom>
        </p:spPr>
      </p:pic>
      <p:pic>
        <p:nvPicPr>
          <p:cNvPr id="10" name="Picture 9" descr="A person wearing a virtual reality headset&#10;&#10;Description automatically generated with medium confidence">
            <a:extLst>
              <a:ext uri="{FF2B5EF4-FFF2-40B4-BE49-F238E27FC236}">
                <a16:creationId xmlns:a16="http://schemas.microsoft.com/office/drawing/2014/main" id="{3469E11C-6169-59AB-E66A-7FC51871735A}"/>
              </a:ext>
            </a:extLst>
          </p:cNvPr>
          <p:cNvPicPr>
            <a:picLocks noChangeAspect="1"/>
          </p:cNvPicPr>
          <p:nvPr/>
        </p:nvPicPr>
        <p:blipFill>
          <a:blip r:embed="rId5"/>
          <a:stretch>
            <a:fillRect/>
          </a:stretch>
        </p:blipFill>
        <p:spPr>
          <a:xfrm>
            <a:off x="9138622" y="1433812"/>
            <a:ext cx="2825750" cy="2778833"/>
          </a:xfrm>
          <a:prstGeom prst="rect">
            <a:avLst/>
          </a:prstGeom>
        </p:spPr>
      </p:pic>
      <p:pic>
        <p:nvPicPr>
          <p:cNvPr id="11" name="Picture 10" descr="A person with a mask on the face&#10;&#10;Description automatically generated with low confidence">
            <a:extLst>
              <a:ext uri="{FF2B5EF4-FFF2-40B4-BE49-F238E27FC236}">
                <a16:creationId xmlns:a16="http://schemas.microsoft.com/office/drawing/2014/main" id="{B0614403-8D41-B254-4091-D050673B0287}"/>
              </a:ext>
            </a:extLst>
          </p:cNvPr>
          <p:cNvPicPr>
            <a:picLocks noChangeAspect="1"/>
          </p:cNvPicPr>
          <p:nvPr/>
        </p:nvPicPr>
        <p:blipFill>
          <a:blip r:embed="rId6"/>
          <a:stretch>
            <a:fillRect/>
          </a:stretch>
        </p:blipFill>
        <p:spPr>
          <a:xfrm>
            <a:off x="1089007" y="4212643"/>
            <a:ext cx="3999917" cy="2473905"/>
          </a:xfrm>
          <a:prstGeom prst="rect">
            <a:avLst/>
          </a:prstGeom>
        </p:spPr>
      </p:pic>
      <p:pic>
        <p:nvPicPr>
          <p:cNvPr id="12" name="Picture 11" descr="A picture containing text, person, clothing, indoor&#10;&#10;Description automatically generated">
            <a:extLst>
              <a:ext uri="{FF2B5EF4-FFF2-40B4-BE49-F238E27FC236}">
                <a16:creationId xmlns:a16="http://schemas.microsoft.com/office/drawing/2014/main" id="{486A900A-7270-B013-9C21-D2BDF26C8794}"/>
              </a:ext>
            </a:extLst>
          </p:cNvPr>
          <p:cNvPicPr>
            <a:picLocks noChangeAspect="1"/>
          </p:cNvPicPr>
          <p:nvPr/>
        </p:nvPicPr>
        <p:blipFill>
          <a:blip r:embed="rId7"/>
          <a:stretch>
            <a:fillRect/>
          </a:stretch>
        </p:blipFill>
        <p:spPr>
          <a:xfrm>
            <a:off x="5115152" y="4212643"/>
            <a:ext cx="3178872" cy="2473905"/>
          </a:xfrm>
          <a:prstGeom prst="rect">
            <a:avLst/>
          </a:prstGeom>
        </p:spPr>
      </p:pic>
      <p:pic>
        <p:nvPicPr>
          <p:cNvPr id="13" name="Picture 12" descr="A picture containing person, orange&#10;&#10;Description automatically generated">
            <a:extLst>
              <a:ext uri="{FF2B5EF4-FFF2-40B4-BE49-F238E27FC236}">
                <a16:creationId xmlns:a16="http://schemas.microsoft.com/office/drawing/2014/main" id="{53BA66A3-D046-271D-EDEF-E9C087E19D71}"/>
              </a:ext>
            </a:extLst>
          </p:cNvPr>
          <p:cNvPicPr>
            <a:picLocks noChangeAspect="1"/>
          </p:cNvPicPr>
          <p:nvPr/>
        </p:nvPicPr>
        <p:blipFill>
          <a:blip r:embed="rId8"/>
          <a:stretch>
            <a:fillRect/>
          </a:stretch>
        </p:blipFill>
        <p:spPr>
          <a:xfrm>
            <a:off x="8303090" y="4217413"/>
            <a:ext cx="3422185" cy="2414580"/>
          </a:xfrm>
          <a:prstGeom prst="rect">
            <a:avLst/>
          </a:prstGeom>
        </p:spPr>
      </p:pic>
    </p:spTree>
    <p:extLst>
      <p:ext uri="{BB962C8B-B14F-4D97-AF65-F5344CB8AC3E}">
        <p14:creationId xmlns:p14="http://schemas.microsoft.com/office/powerpoint/2010/main" val="13483181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313718"/>
            <a:ext cx="9905998" cy="433693"/>
          </a:xfrm>
        </p:spPr>
        <p:txBody>
          <a:bodyPr>
            <a:normAutofit fontScale="90000"/>
          </a:bodyPr>
          <a:lstStyle/>
          <a:p>
            <a:r>
              <a:rPr lang="en-US" sz="4400" dirty="0"/>
              <a:t>Testing with Resnet-50v2</a:t>
            </a:r>
          </a:p>
        </p:txBody>
      </p:sp>
      <p:sp>
        <p:nvSpPr>
          <p:cNvPr id="7" name="Title 1">
            <a:extLst>
              <a:ext uri="{FF2B5EF4-FFF2-40B4-BE49-F238E27FC236}">
                <a16:creationId xmlns:a16="http://schemas.microsoft.com/office/drawing/2014/main" id="{960AA367-C4CE-4A8C-65A7-1BBC06155028}"/>
              </a:ext>
            </a:extLst>
          </p:cNvPr>
          <p:cNvSpPr txBox="1">
            <a:spLocks/>
          </p:cNvSpPr>
          <p:nvPr/>
        </p:nvSpPr>
        <p:spPr>
          <a:xfrm>
            <a:off x="3799204" y="656917"/>
            <a:ext cx="5505450" cy="68163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3200" dirty="0"/>
              <a:t>Real Time Video Classification</a:t>
            </a:r>
          </a:p>
        </p:txBody>
      </p:sp>
      <p:pic>
        <p:nvPicPr>
          <p:cNvPr id="5144" name="Picture 68" descr="A person with a mask on his face&#10;&#10;Description automatically generated with low confidence">
            <a:extLst>
              <a:ext uri="{FF2B5EF4-FFF2-40B4-BE49-F238E27FC236}">
                <a16:creationId xmlns:a16="http://schemas.microsoft.com/office/drawing/2014/main" id="{9B516C0B-EFAD-1B4D-4FE9-8D5538409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09" y="1209825"/>
            <a:ext cx="2000250" cy="2039290"/>
          </a:xfrm>
          <a:prstGeom prst="rect">
            <a:avLst/>
          </a:prstGeom>
          <a:noFill/>
          <a:extLst>
            <a:ext uri="{909E8E84-426E-40DD-AFC4-6F175D3DCCD1}">
              <a14:hiddenFill xmlns:a14="http://schemas.microsoft.com/office/drawing/2010/main">
                <a:solidFill>
                  <a:srgbClr val="FFFFFF"/>
                </a:solidFill>
              </a14:hiddenFill>
            </a:ext>
          </a:extLst>
        </p:spPr>
      </p:pic>
      <p:pic>
        <p:nvPicPr>
          <p:cNvPr id="5143" name="Picture 47" descr="A picture containing text, wall, person, indoor&#10;&#10;Description automatically generated">
            <a:extLst>
              <a:ext uri="{FF2B5EF4-FFF2-40B4-BE49-F238E27FC236}">
                <a16:creationId xmlns:a16="http://schemas.microsoft.com/office/drawing/2014/main" id="{6CEDC73E-6C0F-9BCE-C1B3-8BB3A4718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6454" y="1209825"/>
            <a:ext cx="1922622" cy="2031257"/>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48" descr="A person with a beard&#10;&#10;Description automatically generated with medium confidence">
            <a:extLst>
              <a:ext uri="{FF2B5EF4-FFF2-40B4-BE49-F238E27FC236}">
                <a16:creationId xmlns:a16="http://schemas.microsoft.com/office/drawing/2014/main" id="{C61AB1D5-52CB-92C9-3CAD-BA7AFE252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2571" y="1209825"/>
            <a:ext cx="1786729" cy="2033331"/>
          </a:xfrm>
          <a:prstGeom prst="rect">
            <a:avLst/>
          </a:prstGeom>
          <a:noFill/>
          <a:extLst>
            <a:ext uri="{909E8E84-426E-40DD-AFC4-6F175D3DCCD1}">
              <a14:hiddenFill xmlns:a14="http://schemas.microsoft.com/office/drawing/2010/main">
                <a:solidFill>
                  <a:srgbClr val="FFFFFF"/>
                </a:solidFill>
              </a14:hiddenFill>
            </a:ext>
          </a:extLst>
        </p:spPr>
      </p:pic>
      <p:pic>
        <p:nvPicPr>
          <p:cNvPr id="5141" name="Picture 52" descr="A person with a beard&#10;&#10;Description automatically generated with low confidence">
            <a:extLst>
              <a:ext uri="{FF2B5EF4-FFF2-40B4-BE49-F238E27FC236}">
                <a16:creationId xmlns:a16="http://schemas.microsoft.com/office/drawing/2014/main" id="{BB8C1288-34CF-ADF9-FDBB-F5C78B8784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2795" y="1198863"/>
            <a:ext cx="2136379" cy="2015330"/>
          </a:xfrm>
          <a:prstGeom prst="rect">
            <a:avLst/>
          </a:prstGeom>
          <a:noFill/>
          <a:extLst>
            <a:ext uri="{909E8E84-426E-40DD-AFC4-6F175D3DCCD1}">
              <a14:hiddenFill xmlns:a14="http://schemas.microsoft.com/office/drawing/2010/main">
                <a:solidFill>
                  <a:srgbClr val="FFFFFF"/>
                </a:solidFill>
              </a14:hiddenFill>
            </a:ext>
          </a:extLst>
        </p:spPr>
      </p:pic>
      <p:pic>
        <p:nvPicPr>
          <p:cNvPr id="5139" name="Picture 73" descr="A picture containing text, indoor, wall, person&#10;&#10;Description automatically generated">
            <a:extLst>
              <a:ext uri="{FF2B5EF4-FFF2-40B4-BE49-F238E27FC236}">
                <a16:creationId xmlns:a16="http://schemas.microsoft.com/office/drawing/2014/main" id="{3DCCD9CC-DCA9-C466-EDF4-27070FDCB7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6952" y="1189001"/>
            <a:ext cx="2030096" cy="2036154"/>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67" descr="A picture containing text, person, wall, indoor&#10;&#10;Description automatically generated">
            <a:extLst>
              <a:ext uri="{FF2B5EF4-FFF2-40B4-BE49-F238E27FC236}">
                <a16:creationId xmlns:a16="http://schemas.microsoft.com/office/drawing/2014/main" id="{F6B2A015-42AB-CAE6-A8DA-B68B93C1AD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62" y="3292475"/>
            <a:ext cx="2038191" cy="2329787"/>
          </a:xfrm>
          <a:prstGeom prst="rect">
            <a:avLst/>
          </a:prstGeom>
          <a:noFill/>
          <a:extLst>
            <a:ext uri="{909E8E84-426E-40DD-AFC4-6F175D3DCCD1}">
              <a14:hiddenFill xmlns:a14="http://schemas.microsoft.com/office/drawing/2010/main">
                <a:solidFill>
                  <a:srgbClr val="FFFFFF"/>
                </a:solidFill>
              </a14:hiddenFill>
            </a:ext>
          </a:extLst>
        </p:spPr>
      </p:pic>
      <p:pic>
        <p:nvPicPr>
          <p:cNvPr id="5137" name="Picture 54" descr="A person with a mustache&#10;&#10;Description automatically generated with low confidence">
            <a:extLst>
              <a:ext uri="{FF2B5EF4-FFF2-40B4-BE49-F238E27FC236}">
                <a16:creationId xmlns:a16="http://schemas.microsoft.com/office/drawing/2014/main" id="{03955DAD-1EE6-78D1-4338-A455E7B3A3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0992" y="3251093"/>
            <a:ext cx="1786729" cy="2343438"/>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62" descr="A picture containing text, person, wall, indoor&#10;&#10;Description automatically generated">
            <a:extLst>
              <a:ext uri="{FF2B5EF4-FFF2-40B4-BE49-F238E27FC236}">
                <a16:creationId xmlns:a16="http://schemas.microsoft.com/office/drawing/2014/main" id="{7905ED88-351D-1A57-392A-D76977984C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79174" y="3233918"/>
            <a:ext cx="1907778" cy="2360462"/>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55" descr="A picture containing text, wall, person, indoor&#10;&#10;Description automatically generated">
            <a:extLst>
              <a:ext uri="{FF2B5EF4-FFF2-40B4-BE49-F238E27FC236}">
                <a16:creationId xmlns:a16="http://schemas.microsoft.com/office/drawing/2014/main" id="{27DF8C24-80C0-DDDD-A989-580A534B3A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21240" y="3214193"/>
            <a:ext cx="2029940" cy="2360462"/>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66" descr="A person with a mask on the face&#10;&#10;Description automatically generated with low confidence">
            <a:extLst>
              <a:ext uri="{FF2B5EF4-FFF2-40B4-BE49-F238E27FC236}">
                <a16:creationId xmlns:a16="http://schemas.microsoft.com/office/drawing/2014/main" id="{BFC801F0-0B70-CD41-5E96-A3AECC6F929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2411" y="3267971"/>
            <a:ext cx="1922622" cy="23297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5">
            <a:extLst>
              <a:ext uri="{FF2B5EF4-FFF2-40B4-BE49-F238E27FC236}">
                <a16:creationId xmlns:a16="http://schemas.microsoft.com/office/drawing/2014/main" id="{A2A68DAA-6280-CDE8-155B-82C64CA2D13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4" name="Rectangle 26">
            <a:extLst>
              <a:ext uri="{FF2B5EF4-FFF2-40B4-BE49-F238E27FC236}">
                <a16:creationId xmlns:a16="http://schemas.microsoft.com/office/drawing/2014/main" id="{87004884-26E4-4E3F-1565-0E3A16DAF228}"/>
              </a:ext>
            </a:extLst>
          </p:cNvPr>
          <p:cNvSpPr>
            <a:spLocks noChangeArrowheads="1"/>
          </p:cNvSpPr>
          <p:nvPr/>
        </p:nvSpPr>
        <p:spPr bwMode="auto">
          <a:xfrm>
            <a:off x="228600" y="26509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7">
            <a:extLst>
              <a:ext uri="{FF2B5EF4-FFF2-40B4-BE49-F238E27FC236}">
                <a16:creationId xmlns:a16="http://schemas.microsoft.com/office/drawing/2014/main" id="{CE410384-C672-B160-7B7A-5050D9F28148}"/>
              </a:ext>
            </a:extLst>
          </p:cNvPr>
          <p:cNvSpPr>
            <a:spLocks noChangeArrowheads="1"/>
          </p:cNvSpPr>
          <p:nvPr/>
        </p:nvSpPr>
        <p:spPr bwMode="auto">
          <a:xfrm>
            <a:off x="228600" y="29359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28">
            <a:extLst>
              <a:ext uri="{FF2B5EF4-FFF2-40B4-BE49-F238E27FC236}">
                <a16:creationId xmlns:a16="http://schemas.microsoft.com/office/drawing/2014/main" id="{61B92839-779F-FC27-920E-F01C0875251A}"/>
              </a:ext>
            </a:extLst>
          </p:cNvPr>
          <p:cNvSpPr>
            <a:spLocks noChangeArrowheads="1"/>
          </p:cNvSpPr>
          <p:nvPr/>
        </p:nvSpPr>
        <p:spPr bwMode="auto">
          <a:xfrm>
            <a:off x="228600" y="582914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GB"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29">
            <a:extLst>
              <a:ext uri="{FF2B5EF4-FFF2-40B4-BE49-F238E27FC236}">
                <a16:creationId xmlns:a16="http://schemas.microsoft.com/office/drawing/2014/main" id="{BE360C2B-8302-3BBC-1CA8-ADAB4A301CBE}"/>
              </a:ext>
            </a:extLst>
          </p:cNvPr>
          <p:cNvSpPr>
            <a:spLocks noChangeArrowheads="1"/>
          </p:cNvSpPr>
          <p:nvPr/>
        </p:nvSpPr>
        <p:spPr bwMode="auto">
          <a:xfrm>
            <a:off x="228600" y="60547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0" name="Picture 53" descr="A person with a face mask&#10;&#10;Description automatically generated with low confidence">
            <a:extLst>
              <a:ext uri="{FF2B5EF4-FFF2-40B4-BE49-F238E27FC236}">
                <a16:creationId xmlns:a16="http://schemas.microsoft.com/office/drawing/2014/main" id="{518E2C93-B63A-685A-842B-2AC79928382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9174" y="1189001"/>
            <a:ext cx="1907778" cy="203505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71" descr="A picture containing text, person, wall, indoor&#10;&#10;Description automatically generated">
            <a:extLst>
              <a:ext uri="{FF2B5EF4-FFF2-40B4-BE49-F238E27FC236}">
                <a16:creationId xmlns:a16="http://schemas.microsoft.com/office/drawing/2014/main" id="{8BB2C75E-5C02-689B-6A7F-7012480A34A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6926" y="3241082"/>
            <a:ext cx="2136379" cy="2343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163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9" descr="A picture containing text, person, wall, indoor&#10;&#10;Description automatically generated">
            <a:extLst>
              <a:ext uri="{FF2B5EF4-FFF2-40B4-BE49-F238E27FC236}">
                <a16:creationId xmlns:a16="http://schemas.microsoft.com/office/drawing/2014/main" id="{EAA778A6-6B21-5A7C-C333-A86BE0159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238" y="226503"/>
            <a:ext cx="2298731" cy="20781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2" descr="A picture containing text, person, wall, indoor&#10;&#10;Description automatically generated">
            <a:extLst>
              <a:ext uri="{FF2B5EF4-FFF2-40B4-BE49-F238E27FC236}">
                <a16:creationId xmlns:a16="http://schemas.microsoft.com/office/drawing/2014/main" id="{8CB0C28C-B354-F628-5274-771672800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7969" y="222789"/>
            <a:ext cx="2298731" cy="20781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0" descr="A picture containing text, person, indoor&#10;&#10;Description automatically generated">
            <a:extLst>
              <a:ext uri="{FF2B5EF4-FFF2-40B4-BE49-F238E27FC236}">
                <a16:creationId xmlns:a16="http://schemas.microsoft.com/office/drawing/2014/main" id="{D74612BF-7F8B-C4C2-74B1-DCCFAC4F8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7968" y="2331089"/>
            <a:ext cx="2269769" cy="22714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5" descr="A picture containing text, wall, person, indoor&#10;&#10;Description automatically generated">
            <a:extLst>
              <a:ext uri="{FF2B5EF4-FFF2-40B4-BE49-F238E27FC236}">
                <a16:creationId xmlns:a16="http://schemas.microsoft.com/office/drawing/2014/main" id="{9343BF5F-3132-3E8B-5E1A-7A55EA0AE6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7737" y="2331089"/>
            <a:ext cx="2179626" cy="22668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6" descr="A picture containing text, person, wall, indoor&#10;&#10;Description automatically generated">
            <a:extLst>
              <a:ext uri="{FF2B5EF4-FFF2-40B4-BE49-F238E27FC236}">
                <a16:creationId xmlns:a16="http://schemas.microsoft.com/office/drawing/2014/main" id="{F5D6CA8A-8918-F4BD-F6DA-05AFC9DD02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9237" y="2331089"/>
            <a:ext cx="2298731" cy="22558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4" descr="A person with a mask on his face&#10;&#10;Description automatically generated with low confidence">
            <a:extLst>
              <a:ext uri="{FF2B5EF4-FFF2-40B4-BE49-F238E27FC236}">
                <a16:creationId xmlns:a16="http://schemas.microsoft.com/office/drawing/2014/main" id="{5D3A5752-800E-73D5-3154-D5E68F8647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507" y="222789"/>
            <a:ext cx="2298731" cy="20817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7" descr="A person with a mustache&#10;&#10;Description automatically generated with low confidence">
            <a:extLst>
              <a:ext uri="{FF2B5EF4-FFF2-40B4-BE49-F238E27FC236}">
                <a16:creationId xmlns:a16="http://schemas.microsoft.com/office/drawing/2014/main" id="{DCF2286B-34F9-F6FD-FC9D-33D577CD39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6700" y="208205"/>
            <a:ext cx="2017713" cy="20927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9" descr="A person with a beard&#10;&#10;Description automatically generated with low confidence">
            <a:extLst>
              <a:ext uri="{FF2B5EF4-FFF2-40B4-BE49-F238E27FC236}">
                <a16:creationId xmlns:a16="http://schemas.microsoft.com/office/drawing/2014/main" id="{71D1C622-2E00-CF3A-A7F0-B0FB3D3B50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506" y="2331089"/>
            <a:ext cx="2298731" cy="22558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8" descr="A person with a beard&#10;&#10;Description automatically generated with low confidence">
            <a:extLst>
              <a:ext uri="{FF2B5EF4-FFF2-40B4-BE49-F238E27FC236}">
                <a16:creationId xmlns:a16="http://schemas.microsoft.com/office/drawing/2014/main" id="{0BD6756B-E4FC-FC5B-57BB-1E6374D7AD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54413" y="203600"/>
            <a:ext cx="2201862" cy="20973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7" descr="A person with a mustache&#10;&#10;Description automatically generated with low confidence">
            <a:extLst>
              <a:ext uri="{FF2B5EF4-FFF2-40B4-BE49-F238E27FC236}">
                <a16:creationId xmlns:a16="http://schemas.microsoft.com/office/drawing/2014/main" id="{93804A39-CD84-006E-9BCE-01550F9FA5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7363" y="2344220"/>
            <a:ext cx="2068912" cy="224270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8A58D99-69A9-4D3F-95D3-C1A9B3BDD539}"/>
              </a:ext>
            </a:extLst>
          </p:cNvPr>
          <p:cNvSpPr txBox="1"/>
          <p:nvPr/>
        </p:nvSpPr>
        <p:spPr>
          <a:xfrm>
            <a:off x="1847850" y="5629275"/>
            <a:ext cx="9058275" cy="461665"/>
          </a:xfrm>
          <a:prstGeom prst="rect">
            <a:avLst/>
          </a:prstGeom>
          <a:noFill/>
        </p:spPr>
        <p:txBody>
          <a:bodyPr wrap="square" rtlCol="0">
            <a:spAutoFit/>
          </a:bodyPr>
          <a:lstStyle/>
          <a:p>
            <a:pPr algn="ctr"/>
            <a:r>
              <a:rPr lang="en-GB" sz="2400" dirty="0"/>
              <a:t>Output Video Link: </a:t>
            </a:r>
            <a:r>
              <a:rPr lang="en-GB" sz="2400" u="sng" dirty="0">
                <a:hlinkClick r:id="rId11"/>
              </a:rPr>
              <a:t>https://vimeo.com/705401275/77f6d04f39</a:t>
            </a:r>
            <a:endParaRPr lang="en-GB" sz="2400" u="sng" dirty="0"/>
          </a:p>
        </p:txBody>
      </p:sp>
    </p:spTree>
    <p:extLst>
      <p:ext uri="{BB962C8B-B14F-4D97-AF65-F5344CB8AC3E}">
        <p14:creationId xmlns:p14="http://schemas.microsoft.com/office/powerpoint/2010/main" val="29195569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2DCB-A051-99E5-1388-E2D70588D62C}"/>
              </a:ext>
            </a:extLst>
          </p:cNvPr>
          <p:cNvSpPr>
            <a:spLocks noGrp="1"/>
          </p:cNvSpPr>
          <p:nvPr>
            <p:ph type="title"/>
          </p:nvPr>
        </p:nvSpPr>
        <p:spPr>
          <a:xfrm>
            <a:off x="1143001" y="2064730"/>
            <a:ext cx="9905998" cy="1478570"/>
          </a:xfrm>
        </p:spPr>
        <p:txBody>
          <a:bodyPr/>
          <a:lstStyle/>
          <a:p>
            <a:pPr algn="ctr"/>
            <a:r>
              <a:rPr lang="en-GB" sz="4800" dirty="0"/>
              <a:t>Live</a:t>
            </a:r>
            <a:r>
              <a:rPr lang="en-GB" dirty="0"/>
              <a:t> </a:t>
            </a:r>
            <a:r>
              <a:rPr lang="en-GB" sz="4800" dirty="0"/>
              <a:t>Demo</a:t>
            </a:r>
            <a:endParaRPr lang="en-GB" dirty="0"/>
          </a:p>
        </p:txBody>
      </p:sp>
    </p:spTree>
    <p:extLst>
      <p:ext uri="{BB962C8B-B14F-4D97-AF65-F5344CB8AC3E}">
        <p14:creationId xmlns:p14="http://schemas.microsoft.com/office/powerpoint/2010/main" val="28002706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618518"/>
            <a:ext cx="9905998" cy="638782"/>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2" y="1257300"/>
            <a:ext cx="9905999" cy="4533901"/>
          </a:xfrm>
        </p:spPr>
        <p:txBody>
          <a:bodyPr vert="horz" lIns="91440" tIns="45720" rIns="91440" bIns="45720" rtlCol="0" anchor="t">
            <a:normAutofit lnSpcReduction="10000"/>
          </a:bodyPr>
          <a:lstStyle/>
          <a:p>
            <a:pPr>
              <a:buFont typeface="Wingdings" panose="05000000000000000000" pitchFamily="2" charset="2"/>
              <a:buChar char="ü"/>
            </a:pPr>
            <a:r>
              <a:rPr lang="en-US" dirty="0">
                <a:latin typeface="Tahoma" panose="020B0604030504040204" pitchFamily="34" charset="0"/>
                <a:ea typeface="Tahoma" panose="020B0604030504040204" pitchFamily="34" charset="0"/>
                <a:cs typeface="Tahoma" panose="020B0604030504040204" pitchFamily="34" charset="0"/>
              </a:rPr>
              <a:t>The objectives are achieved.</a:t>
            </a:r>
          </a:p>
          <a:p>
            <a:pPr>
              <a:buFont typeface="Wingdings" panose="05000000000000000000" pitchFamily="2" charset="2"/>
              <a:buChar char="ü"/>
            </a:pPr>
            <a:r>
              <a:rPr lang="en-US" dirty="0">
                <a:latin typeface="Tahoma" panose="020B0604030504040204" pitchFamily="34" charset="0"/>
                <a:ea typeface="Tahoma" panose="020B0604030504040204" pitchFamily="34" charset="0"/>
                <a:cs typeface="Tahoma" panose="020B0604030504040204" pitchFamily="34" charset="0"/>
              </a:rPr>
              <a:t>The developed system can recognize and able to distinguish the facemasks properly.</a:t>
            </a:r>
          </a:p>
          <a:p>
            <a:pPr>
              <a:buFont typeface="Wingdings" panose="05000000000000000000" pitchFamily="2" charset="2"/>
              <a:buChar char="ü"/>
            </a:pPr>
            <a:r>
              <a:rPr lang="en-US" dirty="0">
                <a:latin typeface="Tahoma" panose="020B0604030504040204" pitchFamily="34" charset="0"/>
                <a:ea typeface="Tahoma" panose="020B0604030504040204" pitchFamily="34" charset="0"/>
                <a:cs typeface="Tahoma" panose="020B0604030504040204" pitchFamily="34" charset="0"/>
              </a:rPr>
              <a:t>The developed system can detect Improper facemasks at different angles when the nose or mouth is exposed along with the Proper wearing of mask and with No Mask at high accuracy 99%.</a:t>
            </a:r>
          </a:p>
          <a:p>
            <a:pPr>
              <a:buFont typeface="Wingdings" panose="05000000000000000000" pitchFamily="2" charset="2"/>
              <a:buChar char="ü"/>
            </a:pPr>
            <a:r>
              <a:rPr lang="en-US" dirty="0">
                <a:latin typeface="Tahoma" panose="020B0604030504040204" pitchFamily="34" charset="0"/>
                <a:ea typeface="Tahoma" panose="020B0604030504040204" pitchFamily="34" charset="0"/>
                <a:cs typeface="Tahoma" panose="020B0604030504040204" pitchFamily="34" charset="0"/>
              </a:rPr>
              <a:t>The system can detect the facemask from the input images and able to classify.</a:t>
            </a:r>
          </a:p>
          <a:p>
            <a:pPr>
              <a:buFont typeface="Wingdings" panose="05000000000000000000" pitchFamily="2" charset="2"/>
              <a:buChar char="ü"/>
            </a:pPr>
            <a:r>
              <a:rPr lang="en-US" dirty="0">
                <a:latin typeface="Tahoma" panose="020B0604030504040204" pitchFamily="34" charset="0"/>
                <a:ea typeface="Tahoma" panose="020B0604030504040204" pitchFamily="34" charset="0"/>
                <a:cs typeface="Tahoma" panose="020B0604030504040204" pitchFamily="34" charset="0"/>
              </a:rPr>
              <a:t>The system can detect the facemask on real time video streaming.</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02613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6C40-A7D3-B9D5-67CA-55E9B57392B2}"/>
              </a:ext>
            </a:extLst>
          </p:cNvPr>
          <p:cNvSpPr>
            <a:spLocks noGrp="1"/>
          </p:cNvSpPr>
          <p:nvPr>
            <p:ph type="title"/>
          </p:nvPr>
        </p:nvSpPr>
        <p:spPr>
          <a:xfrm>
            <a:off x="1143001" y="2689715"/>
            <a:ext cx="9905998" cy="1478570"/>
          </a:xfrm>
        </p:spPr>
        <p:txBody>
          <a:bodyPr>
            <a:normAutofit/>
          </a:bodyPr>
          <a:lstStyle/>
          <a:p>
            <a:pPr algn="ctr"/>
            <a:r>
              <a:rPr lang="en-GB" sz="4800" dirty="0"/>
              <a:t>Thank you.</a:t>
            </a:r>
          </a:p>
        </p:txBody>
      </p:sp>
    </p:spTree>
    <p:extLst>
      <p:ext uri="{BB962C8B-B14F-4D97-AF65-F5344CB8AC3E}">
        <p14:creationId xmlns:p14="http://schemas.microsoft.com/office/powerpoint/2010/main" val="2719063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618518"/>
            <a:ext cx="9905998" cy="1182290"/>
          </a:xfrm>
        </p:spPr>
        <p:txBody>
          <a:bodyPr>
            <a:normAutofit/>
          </a:bodyPr>
          <a:lstStyle/>
          <a:p>
            <a:r>
              <a:rPr lang="en-US" sz="4400" dirty="0"/>
              <a:t>Problem statement</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2" y="2249487"/>
            <a:ext cx="9905999" cy="3264905"/>
          </a:xfrm>
        </p:spPr>
        <p:txBody>
          <a:bodyPr/>
          <a:lstStyle/>
          <a:p>
            <a:pPr>
              <a:buFont typeface="Wingdings" panose="05000000000000000000" pitchFamily="2" charset="2"/>
              <a:buChar char="Ø"/>
            </a:pPr>
            <a:r>
              <a:rPr lang="en-GB" dirty="0"/>
              <a:t>Covid-19 is one of the contagious diseases which transmits easily from one individual to another if they come near in contact in close parameters. To protect ourselves from the spread of Covid-19, wearing a well fitted facemask properly is recommended and made mandatory in public areas. So, the need for a facemask detection system is increased as it can help the people to assist and alert them to wear a facemask properly by covering the nose and mouth.</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607112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Tw Cen MT (Headings)"/>
              </a:rPr>
              <a:t>Abstract</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p:txBody>
          <a:bodyPr>
            <a:normAutofit fontScale="85000" lnSpcReduction="10000"/>
          </a:bodyPr>
          <a:lstStyle/>
          <a:p>
            <a:pPr>
              <a:buFont typeface="Wingdings" panose="05000000000000000000" pitchFamily="2" charset="2"/>
              <a:buChar char="Ø"/>
            </a:pPr>
            <a:r>
              <a:rPr lang="en-US" dirty="0">
                <a:ea typeface="Tahoma" panose="020B0604030504040204" pitchFamily="34" charset="0"/>
                <a:cs typeface="Tahoma" panose="020B0604030504040204" pitchFamily="34" charset="0"/>
              </a:rPr>
              <a:t>To prevent the spread of coronavirus from one person to another, a facemask must be always worn while stepping out into public areas. This research aims to design a facemask detection system which can analyze the facemask whether it is worn correctly or incorrectly or not. To implement this system, a machine learning and deep learning approaches are considered. KNN &amp; Decision Tree are one of the classification algorithms that are used for machine learning approach and a pretrained deep learning model ResNet-50 v2 via Transfer Learning is considered. The model that gives the best accuracy will be deployed to classify the facemasks effectively for a real time video testing and image classification.</a:t>
            </a:r>
            <a:r>
              <a:rPr lang="en-GB" dirty="0"/>
              <a:t> The developed system can detect the facemask on people and classify them accurately if the person has worn the mask properly or improperly or not. </a:t>
            </a:r>
            <a:r>
              <a:rPr lang="en-US" dirty="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7349126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48107" y="599857"/>
            <a:ext cx="9905998" cy="846388"/>
          </a:xfrm>
        </p:spPr>
        <p:txBody>
          <a:bodyPr anchor="ctr">
            <a:normAutofit/>
          </a:bodyPr>
          <a:lstStyle/>
          <a:p>
            <a:r>
              <a:rPr lang="en-US" dirty="0"/>
              <a:t>Graphical Abstract</a:t>
            </a:r>
          </a:p>
        </p:txBody>
      </p:sp>
      <p:pic>
        <p:nvPicPr>
          <p:cNvPr id="6" name="Content Placeholder 5" descr="Diagram, schematic&#10;&#10;Description automatically generated">
            <a:extLst>
              <a:ext uri="{FF2B5EF4-FFF2-40B4-BE49-F238E27FC236}">
                <a16:creationId xmlns:a16="http://schemas.microsoft.com/office/drawing/2014/main" id="{F14EC196-DBCD-ED7A-8FCA-35FCBBBD44EC}"/>
              </a:ext>
            </a:extLst>
          </p:cNvPr>
          <p:cNvPicPr>
            <a:picLocks noGrp="1" noChangeAspect="1"/>
          </p:cNvPicPr>
          <p:nvPr>
            <p:ph sz="half" idx="1"/>
          </p:nvPr>
        </p:nvPicPr>
        <p:blipFill>
          <a:blip r:embed="rId2">
            <a:alphaModFix/>
            <a:duotone>
              <a:schemeClr val="accent5">
                <a:shade val="45000"/>
                <a:satMod val="135000"/>
              </a:schemeClr>
              <a:prstClr val="white"/>
            </a:duotone>
            <a:extLst>
              <a:ext uri="{BEBA8EAE-BF5A-486C-A8C5-ECC9F3942E4B}">
                <a14:imgProps xmlns:a14="http://schemas.microsoft.com/office/drawing/2010/main">
                  <a14:imgLayer r:embed="rId3">
                    <a14:imgEffect>
                      <a14:colorTemperature colorTemp="10300"/>
                    </a14:imgEffect>
                    <a14:imgEffect>
                      <a14:brightnessContrast bright="1000"/>
                    </a14:imgEffect>
                  </a14:imgLayer>
                </a14:imgProps>
              </a:ext>
            </a:extLst>
          </a:blip>
          <a:stretch>
            <a:fillRect/>
          </a:stretch>
        </p:blipFill>
        <p:spPr>
          <a:xfrm>
            <a:off x="830391" y="1775895"/>
            <a:ext cx="10217020" cy="4149044"/>
          </a:xfrm>
          <a:prstGeom prst="rect">
            <a:avLst/>
          </a:prstGeom>
          <a:noFill/>
        </p:spPr>
      </p:pic>
    </p:spTree>
    <p:extLst>
      <p:ext uri="{BB962C8B-B14F-4D97-AF65-F5344CB8AC3E}">
        <p14:creationId xmlns:p14="http://schemas.microsoft.com/office/powerpoint/2010/main" val="26161884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323243"/>
            <a:ext cx="9905998" cy="591157"/>
          </a:xfrm>
        </p:spPr>
        <p:txBody>
          <a:bodyPr>
            <a:noAutofit/>
          </a:bodyPr>
          <a:lstStyle/>
          <a:p>
            <a:r>
              <a:rPr lang="en-US" dirty="0">
                <a:latin typeface="Tw Cen MT (Headings)"/>
              </a:rPr>
              <a:t>Objectives</a:t>
            </a:r>
            <a:endParaRPr lang="en-US" dirty="0">
              <a:latin typeface="Rockwell" panose="02060603020205020403" pitchFamily="18" charset="0"/>
            </a:endParaRPr>
          </a:p>
        </p:txBody>
      </p:sp>
      <p:sp>
        <p:nvSpPr>
          <p:cNvPr id="5" name="Content Placeholder 4">
            <a:extLst>
              <a:ext uri="{FF2B5EF4-FFF2-40B4-BE49-F238E27FC236}">
                <a16:creationId xmlns:a16="http://schemas.microsoft.com/office/drawing/2014/main" id="{4DBBBF6D-526E-78D9-21BD-C89ABFD214AE}"/>
              </a:ext>
            </a:extLst>
          </p:cNvPr>
          <p:cNvSpPr>
            <a:spLocks noGrp="1"/>
          </p:cNvSpPr>
          <p:nvPr>
            <p:ph idx="1"/>
          </p:nvPr>
        </p:nvSpPr>
        <p:spPr>
          <a:xfrm>
            <a:off x="923926" y="1001096"/>
            <a:ext cx="10715624" cy="5218729"/>
          </a:xfrm>
        </p:spPr>
        <p:txBody>
          <a:bodyPr>
            <a:normAutofit/>
          </a:bodyPr>
          <a:lstStyle/>
          <a:p>
            <a:pPr>
              <a:buFont typeface="Wingdings" panose="05000000000000000000" pitchFamily="2" charset="2"/>
              <a:buChar char="ü"/>
            </a:pPr>
            <a:r>
              <a:rPr lang="en-GB" sz="2000" dirty="0"/>
              <a:t>To investigate previous research papers for the techniques to understand the facial pattern feature extractions, algorithms that are used in facial recognition, and machine learning classifiers to predict the proper wearing of face masks and how they are implemented.</a:t>
            </a:r>
          </a:p>
          <a:p>
            <a:pPr>
              <a:buFont typeface="Wingdings" panose="05000000000000000000" pitchFamily="2" charset="2"/>
              <a:buChar char="ü"/>
            </a:pPr>
            <a:r>
              <a:rPr lang="en-GB" sz="2000" dirty="0"/>
              <a:t>To explore the possible outcomes of ResNet50V2 neural network via Transfer Learning for image classification and for facial recognition in python.</a:t>
            </a:r>
          </a:p>
          <a:p>
            <a:pPr>
              <a:buFont typeface="Wingdings" panose="05000000000000000000" pitchFamily="2" charset="2"/>
              <a:buChar char="ü"/>
            </a:pPr>
            <a:r>
              <a:rPr lang="en-GB" sz="2000" dirty="0"/>
              <a:t>To design and implement the facemask recognition and classification by choosing the best model among ResNet50V2, KNN and Decision Tree.</a:t>
            </a:r>
          </a:p>
          <a:p>
            <a:pPr>
              <a:buFont typeface="Wingdings" panose="05000000000000000000" pitchFamily="2" charset="2"/>
              <a:buChar char="ü"/>
            </a:pPr>
            <a:r>
              <a:rPr lang="en-GB" sz="2000" dirty="0"/>
              <a:t>The designed system should identify the facemask on people and alert them if the nose or mouth is not covered properly by facemask, and also detecting the properly wearing mask and no mask at all. It should classify into 3 categories i.e., Correct Mask / Incorrect Mask / No Mask.</a:t>
            </a:r>
          </a:p>
          <a:p>
            <a:pPr>
              <a:buFont typeface="Wingdings" panose="05000000000000000000" pitchFamily="2" charset="2"/>
              <a:buChar char="ü"/>
            </a:pPr>
            <a:r>
              <a:rPr lang="en-GB" sz="2000" dirty="0"/>
              <a:t>To evaluate the face mask detection system by validating the predicted result of the system by wearing face mask in different angles on real time video streaming and on classifying the images.</a:t>
            </a:r>
          </a:p>
        </p:txBody>
      </p:sp>
    </p:spTree>
    <p:extLst>
      <p:ext uri="{BB962C8B-B14F-4D97-AF65-F5344CB8AC3E}">
        <p14:creationId xmlns:p14="http://schemas.microsoft.com/office/powerpoint/2010/main" val="32536897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487889"/>
            <a:ext cx="9905998" cy="578910"/>
          </a:xfrm>
        </p:spPr>
        <p:txBody>
          <a:bodyPr>
            <a:noAutofit/>
          </a:bodyPr>
          <a:lstStyle/>
          <a:p>
            <a:r>
              <a:rPr lang="en-US" dirty="0"/>
              <a:t>Existing System </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2" y="1343608"/>
            <a:ext cx="9905999" cy="4447593"/>
          </a:xfrm>
        </p:spPr>
        <p:txBody>
          <a:bodyPr>
            <a:normAutofit/>
          </a:bodyPr>
          <a:lstStyle/>
          <a:p>
            <a:r>
              <a:rPr lang="en-GB" sz="2000" dirty="0"/>
              <a:t>In recent months, facemask identification models, which became a significant model during the COVID-19 pandemic, has gotten a high attention. The face mask detection process can be divided into two categories. The initial task is to detect the faces and the next task is to identify the if the facemask worn or not.</a:t>
            </a:r>
          </a:p>
          <a:p>
            <a:r>
              <a:rPr lang="en-GB" sz="2000" dirty="0"/>
              <a:t>The fine-tuning of the models like </a:t>
            </a:r>
            <a:r>
              <a:rPr lang="en-GB" sz="2000" dirty="0" err="1"/>
              <a:t>AlexNet</a:t>
            </a:r>
            <a:r>
              <a:rPr lang="en-GB" sz="2000" dirty="0"/>
              <a:t>, </a:t>
            </a:r>
            <a:r>
              <a:rPr lang="en-GB" sz="2000" dirty="0" err="1"/>
              <a:t>MobileNet</a:t>
            </a:r>
            <a:r>
              <a:rPr lang="en-GB" sz="2000" dirty="0"/>
              <a:t> has been implemented via Transfer Learning which were pretrained on ImageNet to classify whether the facemask is worn or not. </a:t>
            </a:r>
          </a:p>
          <a:p>
            <a:r>
              <a:rPr lang="en-GB" sz="2000" dirty="0"/>
              <a:t>Putting face masks impacted the accuracy of masked face classification with the Principal Component Analysis. When face mask is worn, the overall accuracy falls to 70%.</a:t>
            </a:r>
            <a:endParaRPr lang="en-GB" sz="2000" dirty="0">
              <a:ea typeface="Tahoma" panose="020B0604030504040204" pitchFamily="34" charset="0"/>
              <a:cs typeface="Tahoma" panose="020B0604030504040204" pitchFamily="34" charset="0"/>
            </a:endParaRPr>
          </a:p>
          <a:p>
            <a:r>
              <a:rPr lang="en-US" sz="2000" dirty="0">
                <a:ea typeface="Tahoma" panose="020B0604030504040204" pitchFamily="34" charset="0"/>
                <a:cs typeface="Tahoma" panose="020B0604030504040204" pitchFamily="34" charset="0"/>
              </a:rPr>
              <a:t>Facemask classification with MATLAB gave 98% accuracy while detecting whether the facemask is worn or not.</a:t>
            </a:r>
          </a:p>
        </p:txBody>
      </p:sp>
    </p:spTree>
    <p:extLst>
      <p:ext uri="{BB962C8B-B14F-4D97-AF65-F5344CB8AC3E}">
        <p14:creationId xmlns:p14="http://schemas.microsoft.com/office/powerpoint/2010/main" val="21721794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353944"/>
            <a:ext cx="9905998" cy="812383"/>
          </a:xfrm>
        </p:spPr>
        <p:txBody>
          <a:bodyPr anchor="ctr">
            <a:normAutofit/>
          </a:bodyPr>
          <a:lstStyle/>
          <a:p>
            <a:r>
              <a:rPr lang="en-US" dirty="0"/>
              <a:t>Proposed System</a:t>
            </a:r>
          </a:p>
        </p:txBody>
      </p:sp>
      <p:pic>
        <p:nvPicPr>
          <p:cNvPr id="7" name="Picture 6" descr="Diagram&#10;&#10;Description automatically generated">
            <a:extLst>
              <a:ext uri="{FF2B5EF4-FFF2-40B4-BE49-F238E27FC236}">
                <a16:creationId xmlns:a16="http://schemas.microsoft.com/office/drawing/2014/main" id="{6E2173E5-BC06-EDE6-B5B6-B7E2C7741F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1669075"/>
            <a:ext cx="10193337" cy="4570407"/>
          </a:xfrm>
          <a:prstGeom prst="rect">
            <a:avLst/>
          </a:prstGeom>
          <a:noFill/>
          <a:ln>
            <a:noFill/>
          </a:ln>
        </p:spPr>
      </p:pic>
    </p:spTree>
    <p:extLst>
      <p:ext uri="{BB962C8B-B14F-4D97-AF65-F5344CB8AC3E}">
        <p14:creationId xmlns:p14="http://schemas.microsoft.com/office/powerpoint/2010/main" val="11255978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319938"/>
            <a:ext cx="9905998" cy="641115"/>
          </a:xfrm>
        </p:spPr>
        <p:txBody>
          <a:bodyPr>
            <a:normAutofit fontScale="90000"/>
          </a:bodyPr>
          <a:lstStyle/>
          <a:p>
            <a:r>
              <a:rPr lang="en-US" sz="4400" dirty="0"/>
              <a:t>With decision tree</a:t>
            </a:r>
          </a:p>
        </p:txBody>
      </p:sp>
      <p:graphicFrame>
        <p:nvGraphicFramePr>
          <p:cNvPr id="3" name="Table 2">
            <a:extLst>
              <a:ext uri="{FF2B5EF4-FFF2-40B4-BE49-F238E27FC236}">
                <a16:creationId xmlns:a16="http://schemas.microsoft.com/office/drawing/2014/main" id="{B38901E0-29E3-E605-981F-8C2BF42BD694}"/>
              </a:ext>
            </a:extLst>
          </p:cNvPr>
          <p:cNvGraphicFramePr>
            <a:graphicFrameLocks noGrp="1"/>
          </p:cNvGraphicFramePr>
          <p:nvPr>
            <p:extLst>
              <p:ext uri="{D42A27DB-BD31-4B8C-83A1-F6EECF244321}">
                <p14:modId xmlns:p14="http://schemas.microsoft.com/office/powerpoint/2010/main" val="2926215801"/>
              </p:ext>
            </p:extLst>
          </p:nvPr>
        </p:nvGraphicFramePr>
        <p:xfrm>
          <a:off x="7266082" y="1287625"/>
          <a:ext cx="4757320" cy="3648270"/>
        </p:xfrm>
        <a:graphic>
          <a:graphicData uri="http://schemas.openxmlformats.org/drawingml/2006/table">
            <a:tbl>
              <a:tblPr firstRow="1" firstCol="1" bandRow="1">
                <a:tableStyleId>{5C22544A-7EE6-4342-B048-85BDC9FD1C3A}</a:tableStyleId>
              </a:tblPr>
              <a:tblGrid>
                <a:gridCol w="1134196">
                  <a:extLst>
                    <a:ext uri="{9D8B030D-6E8A-4147-A177-3AD203B41FA5}">
                      <a16:colId xmlns:a16="http://schemas.microsoft.com/office/drawing/2014/main" val="3663811782"/>
                    </a:ext>
                  </a:extLst>
                </a:gridCol>
                <a:gridCol w="954429">
                  <a:extLst>
                    <a:ext uri="{9D8B030D-6E8A-4147-A177-3AD203B41FA5}">
                      <a16:colId xmlns:a16="http://schemas.microsoft.com/office/drawing/2014/main" val="2179256083"/>
                    </a:ext>
                  </a:extLst>
                </a:gridCol>
                <a:gridCol w="889565">
                  <a:extLst>
                    <a:ext uri="{9D8B030D-6E8A-4147-A177-3AD203B41FA5}">
                      <a16:colId xmlns:a16="http://schemas.microsoft.com/office/drawing/2014/main" val="3415045792"/>
                    </a:ext>
                  </a:extLst>
                </a:gridCol>
                <a:gridCol w="889565">
                  <a:extLst>
                    <a:ext uri="{9D8B030D-6E8A-4147-A177-3AD203B41FA5}">
                      <a16:colId xmlns:a16="http://schemas.microsoft.com/office/drawing/2014/main" val="2283005162"/>
                    </a:ext>
                  </a:extLst>
                </a:gridCol>
                <a:gridCol w="889565">
                  <a:extLst>
                    <a:ext uri="{9D8B030D-6E8A-4147-A177-3AD203B41FA5}">
                      <a16:colId xmlns:a16="http://schemas.microsoft.com/office/drawing/2014/main" val="2714483797"/>
                    </a:ext>
                  </a:extLst>
                </a:gridCol>
              </a:tblGrid>
              <a:tr h="640632">
                <a:tc>
                  <a:txBody>
                    <a:bodyPr/>
                    <a:lstStyle/>
                    <a:p>
                      <a:pPr algn="l">
                        <a:lnSpc>
                          <a:spcPct val="107000"/>
                        </a:lnSpc>
                        <a:spcAft>
                          <a:spcPts val="800"/>
                        </a:spcAft>
                      </a:pPr>
                      <a:r>
                        <a:rPr lang="en-GB" sz="1600" dirty="0">
                          <a:effectLst/>
                        </a:rPr>
                        <a:t>Accuracy Report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lnSpc>
                          <a:spcPct val="107000"/>
                        </a:lnSpc>
                        <a:spcAft>
                          <a:spcPts val="800"/>
                        </a:spcAft>
                      </a:pPr>
                      <a:r>
                        <a:rPr lang="en-GB" sz="1600" dirty="0">
                          <a:effectLst/>
                        </a:rPr>
                        <a:t>Precision.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Recall.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f1-score.</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Support.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657927713"/>
                  </a:ext>
                </a:extLst>
              </a:tr>
              <a:tr h="334182">
                <a:tc>
                  <a:txBody>
                    <a:bodyPr/>
                    <a:lstStyle/>
                    <a:p>
                      <a:pPr algn="just">
                        <a:lnSpc>
                          <a:spcPct val="107000"/>
                        </a:lnSpc>
                        <a:spcAft>
                          <a:spcPts val="800"/>
                        </a:spcAft>
                      </a:pPr>
                      <a:r>
                        <a:rPr lang="en-GB" sz="1600">
                          <a:effectLst/>
                        </a:rPr>
                        <a:t>Correct.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0.76</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0.73</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0.74</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230</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85147432"/>
                  </a:ext>
                </a:extLst>
              </a:tr>
              <a:tr h="334182">
                <a:tc>
                  <a:txBody>
                    <a:bodyPr/>
                    <a:lstStyle/>
                    <a:p>
                      <a:pPr algn="just">
                        <a:lnSpc>
                          <a:spcPct val="107000"/>
                        </a:lnSpc>
                        <a:spcAft>
                          <a:spcPts val="800"/>
                        </a:spcAft>
                      </a:pPr>
                      <a:r>
                        <a:rPr lang="en-GB" sz="1600">
                          <a:effectLst/>
                        </a:rPr>
                        <a:t>Incorrect.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0.79</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0.75</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236</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99601447"/>
                  </a:ext>
                </a:extLst>
              </a:tr>
              <a:tr h="334182">
                <a:tc>
                  <a:txBody>
                    <a:bodyPr/>
                    <a:lstStyle/>
                    <a:p>
                      <a:pPr algn="just">
                        <a:lnSpc>
                          <a:spcPct val="107000"/>
                        </a:lnSpc>
                        <a:spcAft>
                          <a:spcPts val="800"/>
                        </a:spcAft>
                      </a:pPr>
                      <a:r>
                        <a:rPr lang="en-GB" sz="1600">
                          <a:effectLst/>
                        </a:rPr>
                        <a:t>No Mask.</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0.61</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0.73</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0.67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146</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30743320"/>
                  </a:ext>
                </a:extLst>
              </a:tr>
              <a:tr h="334182">
                <a:tc>
                  <a:txBody>
                    <a:bodyPr/>
                    <a:lstStyle/>
                    <a:p>
                      <a:pPr algn="just">
                        <a:lnSpc>
                          <a:spcPct val="107000"/>
                        </a:lnSpc>
                        <a:spcAft>
                          <a:spcPts val="800"/>
                        </a:spcAft>
                      </a:pPr>
                      <a:r>
                        <a:rPr lang="en-GB" sz="1600" dirty="0">
                          <a:effectLst/>
                        </a:rPr>
                        <a:t>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119259903"/>
                  </a:ext>
                </a:extLst>
              </a:tr>
              <a:tr h="334182">
                <a:tc>
                  <a:txBody>
                    <a:bodyPr/>
                    <a:lstStyle/>
                    <a:p>
                      <a:pPr algn="just">
                        <a:lnSpc>
                          <a:spcPct val="107000"/>
                        </a:lnSpc>
                        <a:spcAft>
                          <a:spcPts val="800"/>
                        </a:spcAft>
                      </a:pPr>
                      <a:r>
                        <a:rPr lang="en-GB" sz="1600">
                          <a:effectLst/>
                        </a:rPr>
                        <a:t>Accuracy.</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dirty="0">
                          <a:effectLst/>
                          <a:highlight>
                            <a:srgbClr val="FFFF00"/>
                          </a:highlight>
                        </a:rPr>
                        <a:t>0.73</a:t>
                      </a:r>
                      <a:endParaRPr lang="en-GB" sz="16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dirty="0">
                          <a:effectLst/>
                        </a:rPr>
                        <a:t>612</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61435074"/>
                  </a:ext>
                </a:extLst>
              </a:tr>
              <a:tr h="668364">
                <a:tc>
                  <a:txBody>
                    <a:bodyPr/>
                    <a:lstStyle/>
                    <a:p>
                      <a:pPr algn="just">
                        <a:lnSpc>
                          <a:spcPct val="107000"/>
                        </a:lnSpc>
                        <a:spcAft>
                          <a:spcPts val="800"/>
                        </a:spcAft>
                      </a:pPr>
                      <a:r>
                        <a:rPr lang="en-GB" sz="1600">
                          <a:effectLst/>
                        </a:rPr>
                        <a:t>Macro avg.</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0.73</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612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832815768"/>
                  </a:ext>
                </a:extLst>
              </a:tr>
              <a:tr h="668364">
                <a:tc>
                  <a:txBody>
                    <a:bodyPr/>
                    <a:lstStyle/>
                    <a:p>
                      <a:pPr algn="just">
                        <a:lnSpc>
                          <a:spcPct val="107000"/>
                        </a:lnSpc>
                        <a:spcAft>
                          <a:spcPts val="800"/>
                        </a:spcAft>
                      </a:pPr>
                      <a:r>
                        <a:rPr lang="en-GB" sz="1600">
                          <a:effectLst/>
                        </a:rPr>
                        <a:t>Weighted avg.</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0.73</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dirty="0">
                          <a:effectLst/>
                        </a:rPr>
                        <a:t>0.73</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0.73</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dirty="0">
                          <a:effectLst/>
                        </a:rPr>
                        <a:t>612</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63337806"/>
                  </a:ext>
                </a:extLst>
              </a:tr>
            </a:tbl>
          </a:graphicData>
        </a:graphic>
      </p:graphicFrame>
      <p:pic>
        <p:nvPicPr>
          <p:cNvPr id="4" name="Picture 3" descr="Chart, treemap chart&#10;&#10;Description automatically generated">
            <a:extLst>
              <a:ext uri="{FF2B5EF4-FFF2-40B4-BE49-F238E27FC236}">
                <a16:creationId xmlns:a16="http://schemas.microsoft.com/office/drawing/2014/main" id="{7A58CFC8-7FBE-3210-6141-16C846A849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8598" y="772805"/>
            <a:ext cx="6959989" cy="5312389"/>
          </a:xfrm>
          <a:prstGeom prst="rect">
            <a:avLst/>
          </a:prstGeom>
          <a:noFill/>
          <a:ln>
            <a:noFill/>
          </a:ln>
        </p:spPr>
      </p:pic>
    </p:spTree>
    <p:extLst>
      <p:ext uri="{BB962C8B-B14F-4D97-AF65-F5344CB8AC3E}">
        <p14:creationId xmlns:p14="http://schemas.microsoft.com/office/powerpoint/2010/main" val="3925910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218468"/>
            <a:ext cx="9905998" cy="562582"/>
          </a:xfrm>
        </p:spPr>
        <p:txBody>
          <a:bodyPr>
            <a:normAutofit fontScale="90000"/>
          </a:bodyPr>
          <a:lstStyle/>
          <a:p>
            <a:r>
              <a:rPr lang="en-US" sz="4400" dirty="0"/>
              <a:t>With </a:t>
            </a:r>
            <a:r>
              <a:rPr lang="en-US" sz="4400" dirty="0" err="1"/>
              <a:t>knn</a:t>
            </a:r>
            <a:endParaRPr lang="en-US" sz="4400" dirty="0"/>
          </a:p>
        </p:txBody>
      </p:sp>
      <p:graphicFrame>
        <p:nvGraphicFramePr>
          <p:cNvPr id="3" name="Table 2">
            <a:extLst>
              <a:ext uri="{FF2B5EF4-FFF2-40B4-BE49-F238E27FC236}">
                <a16:creationId xmlns:a16="http://schemas.microsoft.com/office/drawing/2014/main" id="{85F36D46-601E-EE02-5C14-6D3E89454695}"/>
              </a:ext>
            </a:extLst>
          </p:cNvPr>
          <p:cNvGraphicFramePr>
            <a:graphicFrameLocks noGrp="1"/>
          </p:cNvGraphicFramePr>
          <p:nvPr>
            <p:extLst>
              <p:ext uri="{D42A27DB-BD31-4B8C-83A1-F6EECF244321}">
                <p14:modId xmlns:p14="http://schemas.microsoft.com/office/powerpoint/2010/main" val="1424396743"/>
              </p:ext>
            </p:extLst>
          </p:nvPr>
        </p:nvGraphicFramePr>
        <p:xfrm>
          <a:off x="6715125" y="1580154"/>
          <a:ext cx="5318449" cy="3429777"/>
        </p:xfrm>
        <a:graphic>
          <a:graphicData uri="http://schemas.openxmlformats.org/drawingml/2006/table">
            <a:tbl>
              <a:tblPr firstRow="1" firstCol="1" bandRow="1">
                <a:tableStyleId>{5C22544A-7EE6-4342-B048-85BDC9FD1C3A}</a:tableStyleId>
              </a:tblPr>
              <a:tblGrid>
                <a:gridCol w="1267974">
                  <a:extLst>
                    <a:ext uri="{9D8B030D-6E8A-4147-A177-3AD203B41FA5}">
                      <a16:colId xmlns:a16="http://schemas.microsoft.com/office/drawing/2014/main" val="2444732130"/>
                    </a:ext>
                  </a:extLst>
                </a:gridCol>
                <a:gridCol w="1067005">
                  <a:extLst>
                    <a:ext uri="{9D8B030D-6E8A-4147-A177-3AD203B41FA5}">
                      <a16:colId xmlns:a16="http://schemas.microsoft.com/office/drawing/2014/main" val="3556536210"/>
                    </a:ext>
                  </a:extLst>
                </a:gridCol>
                <a:gridCol w="994490">
                  <a:extLst>
                    <a:ext uri="{9D8B030D-6E8A-4147-A177-3AD203B41FA5}">
                      <a16:colId xmlns:a16="http://schemas.microsoft.com/office/drawing/2014/main" val="3976792865"/>
                    </a:ext>
                  </a:extLst>
                </a:gridCol>
                <a:gridCol w="994490">
                  <a:extLst>
                    <a:ext uri="{9D8B030D-6E8A-4147-A177-3AD203B41FA5}">
                      <a16:colId xmlns:a16="http://schemas.microsoft.com/office/drawing/2014/main" val="657145987"/>
                    </a:ext>
                  </a:extLst>
                </a:gridCol>
                <a:gridCol w="994490">
                  <a:extLst>
                    <a:ext uri="{9D8B030D-6E8A-4147-A177-3AD203B41FA5}">
                      <a16:colId xmlns:a16="http://schemas.microsoft.com/office/drawing/2014/main" val="2292884884"/>
                    </a:ext>
                  </a:extLst>
                </a:gridCol>
              </a:tblGrid>
              <a:tr h="665634">
                <a:tc>
                  <a:txBody>
                    <a:bodyPr/>
                    <a:lstStyle/>
                    <a:p>
                      <a:pPr algn="l">
                        <a:lnSpc>
                          <a:spcPct val="107000"/>
                        </a:lnSpc>
                        <a:spcAft>
                          <a:spcPts val="800"/>
                        </a:spcAft>
                      </a:pPr>
                      <a:r>
                        <a:rPr lang="en-GB" sz="1600" dirty="0">
                          <a:effectLst/>
                        </a:rPr>
                        <a:t>Accuracy Report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lnSpc>
                          <a:spcPct val="107000"/>
                        </a:lnSpc>
                        <a:spcAft>
                          <a:spcPts val="800"/>
                        </a:spcAft>
                      </a:pPr>
                      <a:endParaRPr lang="en-GB" sz="1600" dirty="0">
                        <a:effectLst/>
                      </a:endParaRPr>
                    </a:p>
                    <a:p>
                      <a:pPr algn="just">
                        <a:lnSpc>
                          <a:spcPct val="107000"/>
                        </a:lnSpc>
                        <a:spcAft>
                          <a:spcPts val="800"/>
                        </a:spcAft>
                      </a:pPr>
                      <a:r>
                        <a:rPr lang="en-GB" sz="1600" dirty="0">
                          <a:effectLst/>
                        </a:rPr>
                        <a:t>Precision.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Recall.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dirty="0">
                          <a:effectLst/>
                        </a:rPr>
                        <a:t>f1-score.</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Support.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61394467"/>
                  </a:ext>
                </a:extLst>
              </a:tr>
              <a:tr h="307127">
                <a:tc>
                  <a:txBody>
                    <a:bodyPr/>
                    <a:lstStyle/>
                    <a:p>
                      <a:pPr algn="just">
                        <a:lnSpc>
                          <a:spcPct val="107000"/>
                        </a:lnSpc>
                        <a:spcAft>
                          <a:spcPts val="800"/>
                        </a:spcAft>
                      </a:pPr>
                      <a:r>
                        <a:rPr lang="en-GB" sz="1600">
                          <a:effectLst/>
                        </a:rPr>
                        <a:t>Correct.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GB" sz="1600">
                          <a:effectLst/>
                        </a:rPr>
                        <a:t>0.69</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0.91</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dirty="0">
                          <a:effectLst/>
                        </a:rPr>
                        <a:t>0.78</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230</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02619989"/>
                  </a:ext>
                </a:extLst>
              </a:tr>
              <a:tr h="307127">
                <a:tc>
                  <a:txBody>
                    <a:bodyPr/>
                    <a:lstStyle/>
                    <a:p>
                      <a:pPr algn="just">
                        <a:lnSpc>
                          <a:spcPct val="107000"/>
                        </a:lnSpc>
                        <a:spcAft>
                          <a:spcPts val="800"/>
                        </a:spcAft>
                      </a:pPr>
                      <a:r>
                        <a:rPr lang="en-GB" sz="1600">
                          <a:effectLst/>
                        </a:rPr>
                        <a:t>Incorrect.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GB" sz="1600">
                          <a:effectLst/>
                        </a:rPr>
                        <a:t>0.88</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dirty="0">
                          <a:effectLst/>
                        </a:rPr>
                        <a:t>0.79</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236</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53858010"/>
                  </a:ext>
                </a:extLst>
              </a:tr>
              <a:tr h="307127">
                <a:tc>
                  <a:txBody>
                    <a:bodyPr/>
                    <a:lstStyle/>
                    <a:p>
                      <a:pPr algn="just">
                        <a:lnSpc>
                          <a:spcPct val="107000"/>
                        </a:lnSpc>
                        <a:spcAft>
                          <a:spcPts val="800"/>
                        </a:spcAft>
                      </a:pPr>
                      <a:r>
                        <a:rPr lang="en-GB" sz="1600">
                          <a:effectLst/>
                        </a:rPr>
                        <a:t>No Mask.</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GB" sz="1600">
                          <a:effectLst/>
                        </a:rPr>
                        <a:t>0.82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0.64</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146</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43724700"/>
                  </a:ext>
                </a:extLst>
              </a:tr>
              <a:tr h="307127">
                <a:tc>
                  <a:txBody>
                    <a:bodyPr/>
                    <a:lstStyle/>
                    <a:p>
                      <a:pPr algn="just">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88624022"/>
                  </a:ext>
                </a:extLst>
              </a:tr>
              <a:tr h="307127">
                <a:tc>
                  <a:txBody>
                    <a:bodyPr/>
                    <a:lstStyle/>
                    <a:p>
                      <a:pPr algn="just">
                        <a:lnSpc>
                          <a:spcPct val="107000"/>
                        </a:lnSpc>
                        <a:spcAft>
                          <a:spcPts val="800"/>
                        </a:spcAft>
                      </a:pPr>
                      <a:r>
                        <a:rPr lang="en-GB" sz="1600">
                          <a:effectLst/>
                        </a:rPr>
                        <a:t>Accuracy.</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dirty="0">
                          <a:effectLst/>
                          <a:highlight>
                            <a:srgbClr val="FFFF00"/>
                          </a:highlight>
                        </a:rPr>
                        <a:t>0.77</a:t>
                      </a:r>
                      <a:endParaRPr lang="en-GB" sz="16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612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109317799"/>
                  </a:ext>
                </a:extLst>
              </a:tr>
              <a:tr h="614254">
                <a:tc>
                  <a:txBody>
                    <a:bodyPr/>
                    <a:lstStyle/>
                    <a:p>
                      <a:pPr algn="just">
                        <a:lnSpc>
                          <a:spcPct val="107000"/>
                        </a:lnSpc>
                        <a:spcAft>
                          <a:spcPts val="800"/>
                        </a:spcAft>
                      </a:pPr>
                      <a:r>
                        <a:rPr lang="en-GB" sz="1600">
                          <a:effectLst/>
                        </a:rPr>
                        <a:t>Macro avg.</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GB" sz="1600">
                          <a:effectLst/>
                        </a:rPr>
                        <a:t>0.79</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0.76</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0.76</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612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51291857"/>
                  </a:ext>
                </a:extLst>
              </a:tr>
              <a:tr h="614254">
                <a:tc>
                  <a:txBody>
                    <a:bodyPr/>
                    <a:lstStyle/>
                    <a:p>
                      <a:pPr algn="just">
                        <a:lnSpc>
                          <a:spcPct val="107000"/>
                        </a:lnSpc>
                        <a:spcAft>
                          <a:spcPts val="800"/>
                        </a:spcAft>
                      </a:pPr>
                      <a:r>
                        <a:rPr lang="en-GB" sz="1600" u="words">
                          <a:effectLst/>
                        </a:rPr>
                        <a:t>W</a:t>
                      </a:r>
                      <a:r>
                        <a:rPr lang="en-GB" sz="1600">
                          <a:effectLst/>
                        </a:rPr>
                        <a:t>eighted avg.</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GB" sz="1600">
                          <a:effectLst/>
                        </a:rPr>
                        <a:t>0.79</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a:effectLst/>
                        </a:rPr>
                        <a:t>0.77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GB" sz="1600" dirty="0">
                          <a:effectLst/>
                        </a:rPr>
                        <a:t>612</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07951850"/>
                  </a:ext>
                </a:extLst>
              </a:tr>
            </a:tbl>
          </a:graphicData>
        </a:graphic>
      </p:graphicFrame>
      <p:pic>
        <p:nvPicPr>
          <p:cNvPr id="4" name="Picture 3" descr="Chart, treemap chart&#10;&#10;Description automatically generated">
            <a:extLst>
              <a:ext uri="{FF2B5EF4-FFF2-40B4-BE49-F238E27FC236}">
                <a16:creationId xmlns:a16="http://schemas.microsoft.com/office/drawing/2014/main" id="{CEF408EA-B9D2-D073-EC5F-8A9B54442C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2708" y="679506"/>
            <a:ext cx="6252417" cy="5231075"/>
          </a:xfrm>
          <a:prstGeom prst="rect">
            <a:avLst/>
          </a:prstGeom>
          <a:noFill/>
          <a:ln>
            <a:noFill/>
          </a:ln>
        </p:spPr>
      </p:pic>
    </p:spTree>
    <p:extLst>
      <p:ext uri="{BB962C8B-B14F-4D97-AF65-F5344CB8AC3E}">
        <p14:creationId xmlns:p14="http://schemas.microsoft.com/office/powerpoint/2010/main" val="4903879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866CFD-F94E-4AE5-ACEA-86FEC0F48A10}">
  <ds:schemaRefs>
    <ds:schemaRef ds:uri="http://purl.org/dc/elements/1.1/"/>
    <ds:schemaRef ds:uri="16c05727-aa75-4e4a-9b5f-8a80a1165891"/>
    <ds:schemaRef ds:uri="http://schemas.microsoft.com/office/2006/documentManagement/types"/>
    <ds:schemaRef ds:uri="http://www.w3.org/XML/1998/namespace"/>
    <ds:schemaRef ds:uri="71af3243-3dd4-4a8d-8c0d-dd76da1f02a5"/>
    <ds:schemaRef ds:uri="http://purl.org/dc/dcmitype/"/>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3.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0</TotalTime>
  <Words>872</Words>
  <Application>Microsoft Office PowerPoint</Application>
  <PresentationFormat>Widescreen</PresentationFormat>
  <Paragraphs>170</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Rockwell</vt:lpstr>
      <vt:lpstr>Tahoma</vt:lpstr>
      <vt:lpstr>Tw Cen MT</vt:lpstr>
      <vt:lpstr>Tw Cen MT (Headings)</vt:lpstr>
      <vt:lpstr>Wingdings</vt:lpstr>
      <vt:lpstr>Circuit</vt:lpstr>
      <vt:lpstr>Face mask detection by comparing machine learning and deep learning</vt:lpstr>
      <vt:lpstr>Problem statement</vt:lpstr>
      <vt:lpstr>Abstract</vt:lpstr>
      <vt:lpstr>Graphical Abstract</vt:lpstr>
      <vt:lpstr>Objectives</vt:lpstr>
      <vt:lpstr>Existing System </vt:lpstr>
      <vt:lpstr>Proposed System</vt:lpstr>
      <vt:lpstr>With decision tree</vt:lpstr>
      <vt:lpstr>With knn</vt:lpstr>
      <vt:lpstr>Less training time when compared with other pretrained models</vt:lpstr>
      <vt:lpstr>High Accuracy</vt:lpstr>
      <vt:lpstr>Accuracy Comparison</vt:lpstr>
      <vt:lpstr>Testing with Resnet-50v2</vt:lpstr>
      <vt:lpstr>Testing with Resnet-50v2</vt:lpstr>
      <vt:lpstr>PowerPoint Presentation</vt:lpstr>
      <vt:lpstr>Live Demo</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by comparing machine learning and deep learning</dc:title>
  <dc:creator>NEDUNURI, NAGA SAI SURYA SUJITH (Student)</dc:creator>
  <cp:lastModifiedBy>NEDUNURI, NAGA SAI SURYA SUJITH (Student)</cp:lastModifiedBy>
  <cp:revision>14</cp:revision>
  <dcterms:created xsi:type="dcterms:W3CDTF">2022-05-02T15:43:13Z</dcterms:created>
  <dcterms:modified xsi:type="dcterms:W3CDTF">2022-05-03T13:02:26Z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